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54"/>
  </p:notesMasterIdLst>
  <p:sldIdLst>
    <p:sldId id="256" r:id="rId5"/>
    <p:sldId id="257" r:id="rId6"/>
    <p:sldId id="258" r:id="rId7"/>
    <p:sldId id="269" r:id="rId8"/>
    <p:sldId id="270" r:id="rId9"/>
    <p:sldId id="271" r:id="rId10"/>
    <p:sldId id="272" r:id="rId11"/>
    <p:sldId id="273" r:id="rId12"/>
    <p:sldId id="275" r:id="rId13"/>
    <p:sldId id="276" r:id="rId14"/>
    <p:sldId id="277" r:id="rId15"/>
    <p:sldId id="278" r:id="rId16"/>
    <p:sldId id="279" r:id="rId17"/>
    <p:sldId id="280" r:id="rId18"/>
    <p:sldId id="281" r:id="rId19"/>
    <p:sldId id="282" r:id="rId20"/>
    <p:sldId id="326" r:id="rId21"/>
    <p:sldId id="283" r:id="rId22"/>
    <p:sldId id="284" r:id="rId23"/>
    <p:sldId id="285" r:id="rId24"/>
    <p:sldId id="287" r:id="rId25"/>
    <p:sldId id="286" r:id="rId26"/>
    <p:sldId id="327" r:id="rId27"/>
    <p:sldId id="288" r:id="rId28"/>
    <p:sldId id="324" r:id="rId29"/>
    <p:sldId id="289" r:id="rId30"/>
    <p:sldId id="290" r:id="rId31"/>
    <p:sldId id="291" r:id="rId32"/>
    <p:sldId id="292" r:id="rId33"/>
    <p:sldId id="293" r:id="rId34"/>
    <p:sldId id="294" r:id="rId35"/>
    <p:sldId id="295" r:id="rId36"/>
    <p:sldId id="296" r:id="rId37"/>
    <p:sldId id="297" r:id="rId38"/>
    <p:sldId id="328" r:id="rId39"/>
    <p:sldId id="299" r:id="rId40"/>
    <p:sldId id="331" r:id="rId41"/>
    <p:sldId id="332" r:id="rId42"/>
    <p:sldId id="333" r:id="rId43"/>
    <p:sldId id="334" r:id="rId44"/>
    <p:sldId id="343" r:id="rId45"/>
    <p:sldId id="342" r:id="rId46"/>
    <p:sldId id="344" r:id="rId47"/>
    <p:sldId id="345" r:id="rId48"/>
    <p:sldId id="341" r:id="rId49"/>
    <p:sldId id="330" r:id="rId50"/>
    <p:sldId id="318" r:id="rId51"/>
    <p:sldId id="320" r:id="rId52"/>
    <p:sldId id="321" r:id="rId5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4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671CC8-AD52-428E-9978-9C31D938374D}" v="34" dt="2020-11-17T16:46:46.533"/>
  </p1510:revLst>
</p1510:revInfo>
</file>

<file path=ppt/tableStyles.xml><?xml version="1.0" encoding="utf-8"?>
<a:tblStyleLst xmlns:a="http://schemas.openxmlformats.org/drawingml/2006/main" def="{5940675A-B579-460E-94D1-54222C63F5DA}">
  <a:tblStyle styleId="{4C3C2611-4C71-4FC5-86AE-919BDF0F9419}" styleName="">
    <a:tblBg/>
    <a:wholeTbl>
      <a:tcTxStyle b="on" i="on">
        <a:font>
          <a:latin typeface="Lucida Sans Unicode"/>
          <a:ea typeface="Lucida Sans Unicode"/>
          <a:cs typeface="Lucida Sans Unicode"/>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DFE8"/>
          </a:solidFill>
        </a:fill>
      </a:tcStyle>
    </a:wholeTbl>
    <a:band2H>
      <a:tcTxStyle/>
      <a:tcStyle>
        <a:tcBdr/>
        <a:fill>
          <a:solidFill>
            <a:srgbClr val="E7F0F4"/>
          </a:solidFill>
        </a:fill>
      </a:tcStyle>
    </a:band2H>
    <a:firstCol>
      <a:tcTxStyle b="on" i="on">
        <a:font>
          <a:latin typeface="Lucida Sans Unicode"/>
          <a:ea typeface="Lucida Sans Unicode"/>
          <a:cs typeface="Lucida Sans Unicode"/>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
          <a:latin typeface="Lucida Sans Unicode"/>
          <a:ea typeface="Lucida Sans Unicode"/>
          <a:cs typeface="Lucida Sans Unicode"/>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
          <a:latin typeface="Lucida Sans Unicode"/>
          <a:ea typeface="Lucida Sans Unicode"/>
          <a:cs typeface="Lucida Sans Unicode"/>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C7B018BB-80A7-4F77-B60F-C8B233D01FF8}" styleName="">
    <a:tblBg/>
    <a:wholeTbl>
      <a:tcTxStyle b="on" i="on">
        <a:font>
          <a:latin typeface="Lucida Sans Unicode"/>
          <a:ea typeface="Lucida Sans Unicode"/>
          <a:cs typeface="Lucida Sans Unicode"/>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D2CB"/>
          </a:solidFill>
        </a:fill>
      </a:tcStyle>
    </a:wholeTbl>
    <a:band2H>
      <a:tcTxStyle/>
      <a:tcStyle>
        <a:tcBdr/>
        <a:fill>
          <a:solidFill>
            <a:srgbClr val="FBEAE7"/>
          </a:solidFill>
        </a:fill>
      </a:tcStyle>
    </a:band2H>
    <a:firstCol>
      <a:tcTxStyle b="on" i="on">
        <a:font>
          <a:latin typeface="Lucida Sans Unicode"/>
          <a:ea typeface="Lucida Sans Unicode"/>
          <a:cs typeface="Lucida Sans Unicode"/>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Col>
    <a:lastRow>
      <a:tcTxStyle b="on" i="on">
        <a:font>
          <a:latin typeface="Lucida Sans Unicode"/>
          <a:ea typeface="Lucida Sans Unicode"/>
          <a:cs typeface="Lucida Sans Unicode"/>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lastRow>
    <a:firstRow>
      <a:tcTxStyle b="on" i="on">
        <a:font>
          <a:latin typeface="Lucida Sans Unicode"/>
          <a:ea typeface="Lucida Sans Unicode"/>
          <a:cs typeface="Lucida Sans Unicode"/>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Row>
  </a:tblStyle>
  <a:tblStyle styleId="{EEE7283C-3CF3-47DC-8721-378D4A62B228}" styleName="">
    <a:tblBg/>
    <a:wholeTbl>
      <a:tcTxStyle b="on" i="on">
        <a:font>
          <a:latin typeface="Lucida Sans Unicode"/>
          <a:ea typeface="Lucida Sans Unicode"/>
          <a:cs typeface="Lucida Sans Unicode"/>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6CDCE"/>
          </a:solidFill>
        </a:fill>
      </a:tcStyle>
    </a:wholeTbl>
    <a:band2H>
      <a:tcTxStyle/>
      <a:tcStyle>
        <a:tcBdr/>
        <a:fill>
          <a:solidFill>
            <a:srgbClr val="ECE7E8"/>
          </a:solidFill>
        </a:fill>
      </a:tcStyle>
    </a:band2H>
    <a:firstCol>
      <a:tcTxStyle b="on" i="on">
        <a:font>
          <a:latin typeface="Lucida Sans Unicode"/>
          <a:ea typeface="Lucida Sans Unicode"/>
          <a:cs typeface="Lucida Sans Unicode"/>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Col>
    <a:lastRow>
      <a:tcTxStyle b="on" i="on">
        <a:font>
          <a:latin typeface="Lucida Sans Unicode"/>
          <a:ea typeface="Lucida Sans Unicode"/>
          <a:cs typeface="Lucida Sans Unicode"/>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lastRow>
    <a:firstRow>
      <a:tcTxStyle b="on" i="on">
        <a:font>
          <a:latin typeface="Lucida Sans Unicode"/>
          <a:ea typeface="Lucida Sans Unicode"/>
          <a:cs typeface="Lucida Sans Unicode"/>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Row>
  </a:tblStyle>
  <a:tblStyle styleId="{CF821DB8-F4EB-4A41-A1BA-3FCAFE7338EE}" styleName="">
    <a:tblBg/>
    <a:wholeTbl>
      <a:tcTxStyle b="on" i="on">
        <a:font>
          <a:latin typeface="Lucida Sans Unicode"/>
          <a:ea typeface="Lucida Sans Unicode"/>
          <a:cs typeface="Lucida Sans Unicod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Lucida Sans Unicode"/>
          <a:ea typeface="Lucida Sans Unicode"/>
          <a:cs typeface="Lucida Sans Unicod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Lucida Sans Unicode"/>
          <a:ea typeface="Lucida Sans Unicode"/>
          <a:cs typeface="Lucida Sans Unicode"/>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Lucida Sans Unicode"/>
          <a:ea typeface="Lucida Sans Unicode"/>
          <a:cs typeface="Lucida Sans Unicode"/>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
          <a:latin typeface="Lucida Sans Unicode"/>
          <a:ea typeface="Lucida Sans Unicode"/>
          <a:cs typeface="Lucida Sans Unicode"/>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Lucida Sans Unicode"/>
          <a:ea typeface="Lucida Sans Unicode"/>
          <a:cs typeface="Lucida Sans Unicode"/>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Col>
    <a:lastRow>
      <a:tcTxStyle b="on" i="on">
        <a:font>
          <a:latin typeface="Lucida Sans Unicode"/>
          <a:ea typeface="Lucida Sans Unicode"/>
          <a:cs typeface="Lucida Sans Unicode"/>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lastRow>
    <a:firstRow>
      <a:tcTxStyle b="on" i="on">
        <a:font>
          <a:latin typeface="Lucida Sans Unicode"/>
          <a:ea typeface="Lucida Sans Unicode"/>
          <a:cs typeface="Lucida Sans Unicode"/>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Row>
  </a:tblStyle>
  <a:tblStyle styleId="{2708684C-4D16-4618-839F-0558EEFCDFE6}" styleName="">
    <a:tblBg/>
    <a:wholeTbl>
      <a:tcTxStyle b="on" i="on">
        <a:font>
          <a:latin typeface="Lucida Sans Unicode"/>
          <a:ea typeface="Lucida Sans Unicode"/>
          <a:cs typeface="Lucida Sans Unicode"/>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Lucida Sans Unicode"/>
          <a:ea typeface="Lucida Sans Unicode"/>
          <a:cs typeface="Lucida Sans Unicode"/>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Lucida Sans Unicode"/>
          <a:ea typeface="Lucida Sans Unicode"/>
          <a:cs typeface="Lucida Sans Unicode"/>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Lucida Sans Unicode"/>
          <a:ea typeface="Lucida Sans Unicode"/>
          <a:cs typeface="Lucida Sans Unicode"/>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4660"/>
  </p:normalViewPr>
  <p:slideViewPr>
    <p:cSldViewPr snapToGrid="0">
      <p:cViewPr varScale="1">
        <p:scale>
          <a:sx n="108" d="100"/>
          <a:sy n="108" d="100"/>
        </p:scale>
        <p:origin x="164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xfrm>
            <a:off x="1143000" y="685800"/>
            <a:ext cx="4572000" cy="3429000"/>
          </a:xfrm>
          <a:prstGeom prst="rect">
            <a:avLst/>
          </a:prstGeom>
        </p:spPr>
        <p:txBody>
          <a:bodyPr/>
          <a:lstStyle/>
          <a:p>
            <a:endParaRPr/>
          </a:p>
        </p:txBody>
      </p:sp>
      <p:sp>
        <p:nvSpPr>
          <p:cNvPr id="121" name="Shape 12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5" name="Triangle"/>
          <p:cNvSpPr/>
          <p:nvPr/>
        </p:nvSpPr>
        <p:spPr>
          <a:xfrm>
            <a:off x="0" y="4662487"/>
            <a:ext cx="9150350" cy="31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007592"/>
              </a:gs>
              <a:gs pos="55000">
                <a:srgbClr val="48BBE0"/>
              </a:gs>
              <a:gs pos="100000">
                <a:srgbClr val="007592"/>
              </a:gs>
            </a:gsLst>
            <a:lin ang="3000000"/>
          </a:gradFill>
          <a:ln w="12700">
            <a:miter lim="400000"/>
          </a:ln>
        </p:spPr>
        <p:txBody>
          <a:bodyPr lIns="45719" rIns="45719" anchor="ctr"/>
          <a:lstStyle/>
          <a:p>
            <a:pPr algn="ctr">
              <a:defRPr>
                <a:solidFill>
                  <a:srgbClr val="FFFFFF"/>
                </a:solidFill>
              </a:defRPr>
            </a:pPr>
            <a:endParaRPr/>
          </a:p>
        </p:txBody>
      </p:sp>
      <p:grpSp>
        <p:nvGrpSpPr>
          <p:cNvPr id="20" name="Group"/>
          <p:cNvGrpSpPr/>
          <p:nvPr/>
        </p:nvGrpSpPr>
        <p:grpSpPr>
          <a:xfrm>
            <a:off x="-3175" y="4952999"/>
            <a:ext cx="9147176" cy="1911351"/>
            <a:chOff x="0" y="0"/>
            <a:chExt cx="9147175" cy="1911349"/>
          </a:xfrm>
        </p:grpSpPr>
        <p:sp>
          <p:nvSpPr>
            <p:cNvPr id="16" name="Triangle"/>
            <p:cNvSpPr/>
            <p:nvPr/>
          </p:nvSpPr>
          <p:spPr>
            <a:xfrm>
              <a:off x="1690687" y="-1"/>
              <a:ext cx="7456489" cy="4873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12831"/>
                  </a:lnTo>
                  <a:lnTo>
                    <a:pt x="21600" y="0"/>
                  </a:lnTo>
                  <a:close/>
                </a:path>
              </a:pathLst>
            </a:custGeom>
            <a:solidFill>
              <a:srgbClr val="9DCADC">
                <a:alpha val="40000"/>
              </a:srgbClr>
            </a:solidFill>
            <a:ln w="12700" cap="flat">
              <a:noFill/>
              <a:miter lim="400000"/>
            </a:ln>
            <a:effectLst/>
          </p:spPr>
          <p:txBody>
            <a:bodyPr wrap="square" lIns="45719" tIns="45719" rIns="45719" bIns="45719" numCol="1" anchor="t">
              <a:noAutofit/>
            </a:bodyPr>
            <a:lstStyle/>
            <a:p>
              <a:endParaRPr/>
            </a:p>
          </p:txBody>
        </p:sp>
        <p:sp>
          <p:nvSpPr>
            <p:cNvPr id="17" name="Line"/>
            <p:cNvSpPr/>
            <p:nvPr/>
          </p:nvSpPr>
          <p:spPr>
            <a:xfrm>
              <a:off x="39687" y="284163"/>
              <a:ext cx="9107488" cy="7889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80" y="0"/>
                  </a:lnTo>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8" name="Shape"/>
            <p:cNvSpPr/>
            <p:nvPr/>
          </p:nvSpPr>
          <p:spPr>
            <a:xfrm>
              <a:off x="3764" y="47959"/>
              <a:ext cx="9143411" cy="18633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9138"/>
                  </a:lnTo>
                  <a:lnTo>
                    <a:pt x="0" y="0"/>
                  </a:lnTo>
                  <a:close/>
                </a:path>
              </a:pathLst>
            </a:custGeom>
            <a:blipFill rotWithShape="1">
              <a:blip r:embed="rId2">
                <a:extLst>
                  <a:ext uri="{28A0092B-C50C-407E-A947-70E740481C1C}">
                    <a14:useLocalDpi xmlns:a14="http://schemas.microsoft.com/office/drawing/2010/main" val="0"/>
                  </a:ext>
                </a:extLst>
              </a:blip>
              <a:srcRect/>
              <a:tile tx="0" ty="0" sx="100000" sy="100000" flip="none" algn="tl"/>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9" name="Line"/>
            <p:cNvSpPr/>
            <p:nvPr/>
          </p:nvSpPr>
          <p:spPr>
            <a:xfrm>
              <a:off x="-1" y="44654"/>
              <a:ext cx="9147177" cy="789996"/>
            </a:xfrm>
            <a:prstGeom prst="line">
              <a:avLst/>
            </a:prstGeom>
            <a:noFill/>
            <a:ln w="12065" cap="flat">
              <a:solidFill>
                <a:srgbClr val="5699AD"/>
              </a:solidFill>
              <a:prstDash val="solid"/>
              <a:miter lim="800000"/>
            </a:ln>
            <a:effectLst/>
          </p:spPr>
          <p:txBody>
            <a:bodyPr wrap="square" lIns="45719" tIns="45719" rIns="45719" bIns="45719" numCol="1" anchor="t">
              <a:noAutofit/>
            </a:bodyPr>
            <a:lstStyle/>
            <a:p>
              <a:pPr defTabSz="457200">
                <a:lnSpc>
                  <a:spcPts val="4000"/>
                </a:lnSpc>
                <a:defRPr sz="1700">
                  <a:solidFill>
                    <a:srgbClr val="222222"/>
                  </a:solidFill>
                  <a:latin typeface="+mn-lt"/>
                  <a:ea typeface="+mn-ea"/>
                  <a:cs typeface="+mn-cs"/>
                  <a:sym typeface="Helvetica Neue"/>
                </a:defRPr>
              </a:pPr>
              <a:endParaRPr/>
            </a:p>
          </p:txBody>
        </p:sp>
      </p:grpSp>
      <p:sp>
        <p:nvSpPr>
          <p:cNvPr id="21" name="Title Text"/>
          <p:cNvSpPr txBox="1">
            <a:spLocks noGrp="1"/>
          </p:cNvSpPr>
          <p:nvPr>
            <p:ph type="title"/>
          </p:nvPr>
        </p:nvSpPr>
        <p:spPr>
          <a:xfrm>
            <a:off x="685800" y="38100"/>
            <a:ext cx="7772400" cy="3544263"/>
          </a:xfrm>
          <a:prstGeom prst="rect">
            <a:avLst/>
          </a:prstGeom>
        </p:spPr>
        <p:txBody>
          <a:bodyPr anchor="b"/>
          <a:lstStyle>
            <a:lvl1pPr algn="r">
              <a:defRPr sz="4800"/>
            </a:lvl1pPr>
          </a:lstStyle>
          <a:p>
            <a:r>
              <a:t>Title Text</a:t>
            </a:r>
          </a:p>
        </p:txBody>
      </p:sp>
      <p:sp>
        <p:nvSpPr>
          <p:cNvPr id="22" name="Body Level One…"/>
          <p:cNvSpPr txBox="1">
            <a:spLocks noGrp="1"/>
          </p:cNvSpPr>
          <p:nvPr>
            <p:ph type="body" sz="half" idx="1"/>
          </p:nvPr>
        </p:nvSpPr>
        <p:spPr>
          <a:xfrm>
            <a:off x="685800" y="3611607"/>
            <a:ext cx="7772400" cy="2914204"/>
          </a:xfrm>
          <a:prstGeom prst="rect">
            <a:avLst/>
          </a:prstGeom>
        </p:spPr>
        <p:txBody>
          <a:bodyPr/>
          <a:lstStyle>
            <a:lvl1pPr marL="0" marR="64007" indent="0" algn="r">
              <a:buClrTx/>
              <a:buSzTx/>
              <a:buNone/>
              <a:defRPr sz="2700">
                <a:solidFill>
                  <a:srgbClr val="464646"/>
                </a:solidFill>
              </a:defRPr>
            </a:lvl1pPr>
            <a:lvl2pPr marL="0" marR="64007" indent="457200" algn="r">
              <a:buClrTx/>
              <a:buSzTx/>
              <a:buNone/>
              <a:defRPr sz="2700">
                <a:solidFill>
                  <a:srgbClr val="464646"/>
                </a:solidFill>
              </a:defRPr>
            </a:lvl2pPr>
            <a:lvl3pPr marL="0" marR="64007" indent="914400" algn="r">
              <a:buClrTx/>
              <a:buSzTx/>
              <a:buNone/>
              <a:defRPr sz="2700">
                <a:solidFill>
                  <a:srgbClr val="464646"/>
                </a:solidFill>
              </a:defRPr>
            </a:lvl3pPr>
            <a:lvl4pPr marL="0" marR="64007" indent="1371600" algn="r">
              <a:buClrTx/>
              <a:buSzTx/>
              <a:buNone/>
              <a:defRPr sz="2700">
                <a:solidFill>
                  <a:srgbClr val="464646"/>
                </a:solidFill>
              </a:defRPr>
            </a:lvl4pPr>
            <a:lvl5pPr marL="0" marR="64007" indent="1828800" algn="r">
              <a:buClrTx/>
              <a:buSzTx/>
              <a:buNone/>
              <a:defRPr sz="2700">
                <a:solidFill>
                  <a:srgbClr val="464646"/>
                </a:solidFill>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03" name="Title Text"/>
          <p:cNvSpPr txBox="1">
            <a:spLocks noGrp="1"/>
          </p:cNvSpPr>
          <p:nvPr>
            <p:ph type="title"/>
          </p:nvPr>
        </p:nvSpPr>
        <p:spPr>
          <a:xfrm>
            <a:off x="457200" y="210947"/>
            <a:ext cx="8229600" cy="1270382"/>
          </a:xfrm>
          <a:prstGeom prst="rect">
            <a:avLst/>
          </a:prstGeom>
        </p:spPr>
        <p:txBody>
          <a:bodyPr/>
          <a:lstStyle/>
          <a:p>
            <a:r>
              <a:t>Title Text</a:t>
            </a:r>
          </a:p>
        </p:txBody>
      </p:sp>
      <p:sp>
        <p:nvSpPr>
          <p:cNvPr id="104" name="Body Level One…"/>
          <p:cNvSpPr txBox="1">
            <a:spLocks noGrp="1"/>
          </p:cNvSpPr>
          <p:nvPr>
            <p:ph type="body" idx="1"/>
          </p:nvPr>
        </p:nvSpPr>
        <p:spPr>
          <a:xfrm>
            <a:off x="457200" y="1481328"/>
            <a:ext cx="8229600" cy="537667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12" name="Title Text"/>
          <p:cNvSpPr txBox="1">
            <a:spLocks noGrp="1"/>
          </p:cNvSpPr>
          <p:nvPr>
            <p:ph type="title"/>
          </p:nvPr>
        </p:nvSpPr>
        <p:spPr>
          <a:xfrm>
            <a:off x="6844013" y="0"/>
            <a:ext cx="1777471" cy="6142041"/>
          </a:xfrm>
          <a:prstGeom prst="rect">
            <a:avLst/>
          </a:prstGeom>
        </p:spPr>
        <p:txBody>
          <a:bodyPr/>
          <a:lstStyle/>
          <a:p>
            <a:r>
              <a:t>Title Text</a:t>
            </a:r>
          </a:p>
        </p:txBody>
      </p:sp>
      <p:sp>
        <p:nvSpPr>
          <p:cNvPr id="113" name="Body Level One…"/>
          <p:cNvSpPr txBox="1">
            <a:spLocks noGrp="1"/>
          </p:cNvSpPr>
          <p:nvPr>
            <p:ph type="body" idx="1"/>
          </p:nvPr>
        </p:nvSpPr>
        <p:spPr>
          <a:xfrm>
            <a:off x="457200" y="274640"/>
            <a:ext cx="6324600" cy="65833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0"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 name="Title Text"/>
          <p:cNvSpPr txBox="1">
            <a:spLocks noGrp="1"/>
          </p:cNvSpPr>
          <p:nvPr>
            <p:ph type="title"/>
          </p:nvPr>
        </p:nvSpPr>
        <p:spPr>
          <a:prstGeom prst="rect">
            <a:avLst/>
          </a:prstGeom>
        </p:spPr>
        <p:txBody>
          <a:bodyPr/>
          <a:lstStyle/>
          <a:p>
            <a:r>
              <a:t>Title Text</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bg>
      <p:bgPr>
        <a:solidFill>
          <a:srgbClr val="535353"/>
        </a:solidFill>
        <a:effectLst/>
      </p:bgPr>
    </p:bg>
    <p:spTree>
      <p:nvGrpSpPr>
        <p:cNvPr id="1" name=""/>
        <p:cNvGrpSpPr/>
        <p:nvPr/>
      </p:nvGrpSpPr>
      <p:grpSpPr>
        <a:xfrm>
          <a:off x="0" y="0"/>
          <a:ext cx="0" cy="0"/>
          <a:chOff x="0" y="0"/>
          <a:chExt cx="0" cy="0"/>
        </a:xfrm>
      </p:grpSpPr>
      <p:sp>
        <p:nvSpPr>
          <p:cNvPr id="39" name="Chevron"/>
          <p:cNvSpPr/>
          <p:nvPr/>
        </p:nvSpPr>
        <p:spPr>
          <a:xfrm>
            <a:off x="3636962" y="3005138"/>
            <a:ext cx="182563" cy="228601"/>
          </a:xfrm>
          <a:prstGeom prst="chevron">
            <a:avLst>
              <a:gd name="adj" fmla="val 50000"/>
            </a:avLst>
          </a:prstGeom>
          <a:gradFill>
            <a:gsLst>
              <a:gs pos="0">
                <a:srgbClr val="1589A6"/>
              </a:gs>
              <a:gs pos="72000">
                <a:srgbClr val="4EB8DA"/>
              </a:gs>
              <a:gs pos="100000">
                <a:srgbClr val="7DC3DD"/>
              </a:gs>
            </a:gsLst>
            <a:lin ang="16200000"/>
          </a:gradFill>
          <a:ln w="3175" cap="rnd">
            <a:solidFill>
              <a:srgbClr val="21768B"/>
            </a:solidFill>
            <a:bevel/>
          </a:ln>
          <a:effectLst>
            <a:outerShdw blurRad="50800" dist="25400" dir="5400000" rotWithShape="0">
              <a:srgbClr val="000000">
                <a:alpha val="46000"/>
              </a:srgbClr>
            </a:outerShdw>
          </a:effectLst>
        </p:spPr>
        <p:txBody>
          <a:bodyPr lIns="45719" rIns="45719" anchor="ctr"/>
          <a:lstStyle/>
          <a:p>
            <a:pPr>
              <a:defRPr>
                <a:solidFill>
                  <a:srgbClr val="FFFFFF"/>
                </a:solidFill>
              </a:defRPr>
            </a:pPr>
            <a:endParaRPr/>
          </a:p>
        </p:txBody>
      </p:sp>
      <p:sp>
        <p:nvSpPr>
          <p:cNvPr id="40" name="Chevron"/>
          <p:cNvSpPr/>
          <p:nvPr/>
        </p:nvSpPr>
        <p:spPr>
          <a:xfrm>
            <a:off x="3449637" y="3005138"/>
            <a:ext cx="184151" cy="228601"/>
          </a:xfrm>
          <a:prstGeom prst="chevron">
            <a:avLst>
              <a:gd name="adj" fmla="val 50000"/>
            </a:avLst>
          </a:prstGeom>
          <a:gradFill>
            <a:gsLst>
              <a:gs pos="0">
                <a:srgbClr val="1589A6"/>
              </a:gs>
              <a:gs pos="72000">
                <a:srgbClr val="4EB8DA"/>
              </a:gs>
              <a:gs pos="100000">
                <a:srgbClr val="7DC3DD"/>
              </a:gs>
            </a:gsLst>
            <a:lin ang="16200000"/>
          </a:gradFill>
          <a:ln w="3175" cap="rnd">
            <a:solidFill>
              <a:srgbClr val="21768B"/>
            </a:solidFill>
            <a:bevel/>
          </a:ln>
          <a:effectLst>
            <a:outerShdw blurRad="50800" dist="25400" dir="5400000" rotWithShape="0">
              <a:srgbClr val="000000">
                <a:alpha val="46000"/>
              </a:srgbClr>
            </a:outerShdw>
          </a:effectLst>
        </p:spPr>
        <p:txBody>
          <a:bodyPr lIns="45719" rIns="45719" anchor="ctr"/>
          <a:lstStyle/>
          <a:p>
            <a:pPr>
              <a:defRPr>
                <a:solidFill>
                  <a:srgbClr val="FFFFFF"/>
                </a:solidFill>
              </a:defRPr>
            </a:pPr>
            <a:endParaRPr/>
          </a:p>
        </p:txBody>
      </p:sp>
      <p:sp>
        <p:nvSpPr>
          <p:cNvPr id="41" name="Title Text"/>
          <p:cNvSpPr txBox="1">
            <a:spLocks noGrp="1"/>
          </p:cNvSpPr>
          <p:nvPr>
            <p:ph type="title"/>
          </p:nvPr>
        </p:nvSpPr>
        <p:spPr>
          <a:xfrm>
            <a:off x="722376" y="0"/>
            <a:ext cx="7772401" cy="2888513"/>
          </a:xfrm>
          <a:prstGeom prst="rect">
            <a:avLst/>
          </a:prstGeom>
        </p:spPr>
        <p:txBody>
          <a:bodyPr anchor="b"/>
          <a:lstStyle>
            <a:lvl1pPr algn="r">
              <a:defRPr sz="4800">
                <a:solidFill>
                  <a:srgbClr val="DEF5FA"/>
                </a:solidFill>
              </a:defRPr>
            </a:lvl1pPr>
          </a:lstStyle>
          <a:p>
            <a:r>
              <a:t>Title Text</a:t>
            </a:r>
          </a:p>
        </p:txBody>
      </p:sp>
      <p:sp>
        <p:nvSpPr>
          <p:cNvPr id="42" name="Body Level One…"/>
          <p:cNvSpPr txBox="1">
            <a:spLocks noGrp="1"/>
          </p:cNvSpPr>
          <p:nvPr>
            <p:ph type="body" sz="half" idx="1"/>
          </p:nvPr>
        </p:nvSpPr>
        <p:spPr>
          <a:xfrm>
            <a:off x="3922712" y="2931711"/>
            <a:ext cx="4572001" cy="3169389"/>
          </a:xfrm>
          <a:prstGeom prst="rect">
            <a:avLst/>
          </a:prstGeom>
        </p:spPr>
        <p:txBody>
          <a:bodyPr/>
          <a:lstStyle>
            <a:lvl1pPr marL="0" indent="0">
              <a:buClrTx/>
              <a:buSzTx/>
              <a:buNone/>
              <a:defRPr sz="2300"/>
            </a:lvl1pPr>
            <a:lvl2pPr marL="0" indent="392112">
              <a:buClrTx/>
              <a:buSzTx/>
              <a:buNone/>
              <a:defRPr sz="2300"/>
            </a:lvl2pPr>
            <a:lvl3pPr marL="0" indent="630237">
              <a:buClrTx/>
              <a:buSzTx/>
              <a:buNone/>
              <a:defRPr sz="2300"/>
            </a:lvl3pPr>
            <a:lvl4pPr marL="0" indent="914400">
              <a:buClrTx/>
              <a:buSzTx/>
              <a:buNone/>
              <a:defRPr sz="2300"/>
            </a:lvl4pPr>
            <a:lvl5pPr marL="0" indent="1143000">
              <a:buClrTx/>
              <a:buSzTx/>
              <a:buNone/>
              <a:defRPr sz="2300"/>
            </a:lvl5p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bg>
      <p:bgPr>
        <a:solidFill>
          <a:srgbClr val="535353"/>
        </a:solidFill>
        <a:effectLst/>
      </p:bgPr>
    </p:bg>
    <p:spTree>
      <p:nvGrpSpPr>
        <p:cNvPr id="1" name=""/>
        <p:cNvGrpSpPr/>
        <p:nvPr/>
      </p:nvGrpSpPr>
      <p:grpSpPr>
        <a:xfrm>
          <a:off x="0" y="0"/>
          <a:ext cx="0" cy="0"/>
          <a:chOff x="0" y="0"/>
          <a:chExt cx="0" cy="0"/>
        </a:xfrm>
      </p:grpSpPr>
      <p:sp>
        <p:nvSpPr>
          <p:cNvPr id="50" name="Body Level One…"/>
          <p:cNvSpPr txBox="1">
            <a:spLocks noGrp="1"/>
          </p:cNvSpPr>
          <p:nvPr>
            <p:ph type="body" sz="half" idx="1"/>
          </p:nvPr>
        </p:nvSpPr>
        <p:spPr>
          <a:xfrm>
            <a:off x="457200" y="1481327"/>
            <a:ext cx="4038600" cy="5376674"/>
          </a:xfrm>
          <a:prstGeom prst="rect">
            <a:avLst/>
          </a:prstGeom>
        </p:spPr>
        <p:txBody>
          <a:bodyPr/>
          <a:lstStyle>
            <a:lvl1pPr marL="365125" indent="-255588">
              <a:defRPr sz="2800"/>
            </a:lvl1pPr>
            <a:lvl2pPr marL="658812" indent="-266700">
              <a:defRPr sz="2800"/>
            </a:lvl2pPr>
            <a:lvl3pPr marL="950277" indent="-320039">
              <a:defRPr sz="2800"/>
            </a:lvl3pPr>
            <a:lvl4pPr marL="1270000" indent="-355600">
              <a:defRPr sz="2800"/>
            </a:lvl4pPr>
            <a:lvl5pPr marL="1498600" indent="-355600">
              <a:defRPr sz="2800"/>
            </a:lvl5pPr>
          </a:lstStyle>
          <a:p>
            <a:r>
              <a:t>Body Level One</a:t>
            </a:r>
          </a:p>
          <a:p>
            <a:pPr lvl="1"/>
            <a:r>
              <a:t>Body Level Two</a:t>
            </a:r>
          </a:p>
          <a:p>
            <a:pPr lvl="2"/>
            <a:r>
              <a:t>Body Level Three</a:t>
            </a:r>
          </a:p>
          <a:p>
            <a:pPr lvl="3"/>
            <a:r>
              <a:t>Body Level Four</a:t>
            </a:r>
          </a:p>
          <a:p>
            <a:pPr lvl="4"/>
            <a:r>
              <a:t>Body Level Five</a:t>
            </a:r>
          </a:p>
        </p:txBody>
      </p:sp>
      <p:sp>
        <p:nvSpPr>
          <p:cNvPr id="51" name="Title Text"/>
          <p:cNvSpPr txBox="1">
            <a:spLocks noGrp="1"/>
          </p:cNvSpPr>
          <p:nvPr>
            <p:ph type="title"/>
          </p:nvPr>
        </p:nvSpPr>
        <p:spPr>
          <a:xfrm>
            <a:off x="457200" y="210948"/>
            <a:ext cx="8229600" cy="1270381"/>
          </a:xfrm>
          <a:prstGeom prst="rect">
            <a:avLst/>
          </a:prstGeom>
        </p:spPr>
        <p:txBody>
          <a:bodyPr/>
          <a:lstStyle>
            <a:lvl1pPr>
              <a:defRPr>
                <a:solidFill>
                  <a:srgbClr val="DEF5FA"/>
                </a:solidFill>
              </a:defRPr>
            </a:lvl1pPr>
          </a:lstStyle>
          <a:p>
            <a:r>
              <a:t>Title Text</a:t>
            </a:r>
          </a:p>
        </p:txBody>
      </p:sp>
      <p:sp>
        <p:nvSpPr>
          <p:cNvPr id="52"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bg>
      <p:bgPr>
        <a:blipFill rotWithShape="1">
          <a:blip r:embed="rId2">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9" name="Title Text"/>
          <p:cNvSpPr txBox="1">
            <a:spLocks noGrp="1"/>
          </p:cNvSpPr>
          <p:nvPr>
            <p:ph type="title"/>
          </p:nvPr>
        </p:nvSpPr>
        <p:spPr>
          <a:xfrm>
            <a:off x="457200" y="0"/>
            <a:ext cx="8229600" cy="1689100"/>
          </a:xfrm>
          <a:prstGeom prst="rect">
            <a:avLst/>
          </a:prstGeom>
        </p:spPr>
        <p:txBody>
          <a:bodyPr/>
          <a:lstStyle/>
          <a:p>
            <a:r>
              <a:t>Title Text</a:t>
            </a:r>
          </a:p>
        </p:txBody>
      </p:sp>
      <p:sp>
        <p:nvSpPr>
          <p:cNvPr id="60" name="Body Level One…"/>
          <p:cNvSpPr txBox="1">
            <a:spLocks noGrp="1"/>
          </p:cNvSpPr>
          <p:nvPr>
            <p:ph type="body" sz="quarter" idx="1"/>
          </p:nvPr>
        </p:nvSpPr>
        <p:spPr>
          <a:xfrm>
            <a:off x="457200" y="4724400"/>
            <a:ext cx="4040188" cy="2133600"/>
          </a:xfrm>
          <a:prstGeom prst="rect">
            <a:avLst/>
          </a:prstGeom>
          <a:solidFill>
            <a:schemeClr val="accent1"/>
          </a:solidFill>
          <a:ln w="9652">
            <a:solidFill>
              <a:schemeClr val="accent1"/>
            </a:solidFill>
            <a:miter lim="800000"/>
          </a:ln>
        </p:spPr>
        <p:txBody>
          <a:bodyPr anchor="ctr"/>
          <a:lstStyle>
            <a:lvl1pPr marL="0" indent="0">
              <a:buClrTx/>
              <a:buSzTx/>
              <a:buNone/>
              <a:defRPr sz="2400"/>
            </a:lvl1pPr>
            <a:lvl2pPr marL="0" indent="392112">
              <a:buClrTx/>
              <a:buSzTx/>
              <a:buNone/>
              <a:defRPr sz="2400"/>
            </a:lvl2pPr>
            <a:lvl3pPr marL="0" indent="630237">
              <a:buClrTx/>
              <a:buSzTx/>
              <a:buNone/>
              <a:defRPr sz="2400"/>
            </a:lvl3pPr>
            <a:lvl4pPr marL="0" indent="914400">
              <a:buClrTx/>
              <a:buSzTx/>
              <a:buNone/>
              <a:defRPr sz="2400"/>
            </a:lvl4pPr>
            <a:lvl5pPr marL="0" indent="1143000">
              <a:buClrTx/>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bg>
      <p:bgPr>
        <a:solidFill>
          <a:srgbClr val="535353"/>
        </a:solidFill>
        <a:effectLst/>
      </p:bgPr>
    </p:bg>
    <p:spTree>
      <p:nvGrpSpPr>
        <p:cNvPr id="1" name=""/>
        <p:cNvGrpSpPr/>
        <p:nvPr/>
      </p:nvGrpSpPr>
      <p:grpSpPr>
        <a:xfrm>
          <a:off x="0" y="0"/>
          <a:ext cx="0" cy="0"/>
          <a:chOff x="0" y="0"/>
          <a:chExt cx="0" cy="0"/>
        </a:xfrm>
      </p:grpSpPr>
      <p:sp>
        <p:nvSpPr>
          <p:cNvPr id="68" name="Title Text"/>
          <p:cNvSpPr txBox="1">
            <a:spLocks noGrp="1"/>
          </p:cNvSpPr>
          <p:nvPr>
            <p:ph type="title"/>
          </p:nvPr>
        </p:nvSpPr>
        <p:spPr>
          <a:xfrm>
            <a:off x="457200" y="92076"/>
            <a:ext cx="8229600" cy="1508125"/>
          </a:xfrm>
          <a:prstGeom prst="rect">
            <a:avLst/>
          </a:prstGeom>
        </p:spPr>
        <p:txBody>
          <a:bodyPr/>
          <a:lstStyle>
            <a:lvl1pPr>
              <a:defRPr>
                <a:solidFill>
                  <a:srgbClr val="DEF5FA"/>
                </a:solidFill>
              </a:defRPr>
            </a:lvl1pPr>
          </a:lstStyle>
          <a:p>
            <a:r>
              <a:t>Title Text</a:t>
            </a:r>
          </a:p>
        </p:txBody>
      </p:sp>
      <p:sp>
        <p:nvSpPr>
          <p:cNvPr id="69"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bg>
      <p:bgPr>
        <a:blipFill rotWithShape="1">
          <a:blip r:embed="rId2">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83" name="Title Text"/>
          <p:cNvSpPr txBox="1">
            <a:spLocks noGrp="1"/>
          </p:cNvSpPr>
          <p:nvPr>
            <p:ph type="title"/>
          </p:nvPr>
        </p:nvSpPr>
        <p:spPr>
          <a:xfrm>
            <a:off x="914400" y="4876800"/>
            <a:ext cx="7481776" cy="478302"/>
          </a:xfrm>
          <a:prstGeom prst="rect">
            <a:avLst/>
          </a:prstGeom>
        </p:spPr>
        <p:txBody>
          <a:bodyPr anchor="t">
            <a:noAutofit/>
          </a:bodyPr>
          <a:lstStyle>
            <a:lvl1pPr algn="r">
              <a:defRPr sz="2500">
                <a:solidFill>
                  <a:schemeClr val="accent1"/>
                </a:solidFill>
              </a:defRPr>
            </a:lvl1pPr>
          </a:lstStyle>
          <a:p>
            <a:pPr>
              <a:defRPr>
                <a:effectLst/>
              </a:defRPr>
            </a:pPr>
            <a:r>
              <a:t>Title Text</a:t>
            </a:r>
          </a:p>
        </p:txBody>
      </p:sp>
      <p:sp>
        <p:nvSpPr>
          <p:cNvPr id="84" name="Body Level One…"/>
          <p:cNvSpPr txBox="1">
            <a:spLocks noGrp="1"/>
          </p:cNvSpPr>
          <p:nvPr>
            <p:ph type="body" sz="quarter" idx="1"/>
          </p:nvPr>
        </p:nvSpPr>
        <p:spPr>
          <a:xfrm>
            <a:off x="4419600" y="5355101"/>
            <a:ext cx="3974592" cy="1502899"/>
          </a:xfrm>
          <a:prstGeom prst="rect">
            <a:avLst/>
          </a:prstGeom>
        </p:spPr>
        <p:txBody>
          <a:bodyPr/>
          <a:lstStyle>
            <a:lvl1pPr marL="0" indent="0" algn="r">
              <a:buClrTx/>
              <a:buSzTx/>
              <a:buNone/>
              <a:defRPr sz="1600">
                <a:solidFill>
                  <a:srgbClr val="000000"/>
                </a:solidFill>
              </a:defRPr>
            </a:lvl1pPr>
            <a:lvl2pPr marL="0" indent="392112" algn="r">
              <a:buClrTx/>
              <a:buSzTx/>
              <a:buNone/>
              <a:defRPr sz="1600">
                <a:solidFill>
                  <a:srgbClr val="000000"/>
                </a:solidFill>
              </a:defRPr>
            </a:lvl2pPr>
            <a:lvl3pPr marL="0" indent="630237" algn="r">
              <a:buClrTx/>
              <a:buSzTx/>
              <a:buNone/>
              <a:defRPr sz="1600">
                <a:solidFill>
                  <a:srgbClr val="000000"/>
                </a:solidFill>
              </a:defRPr>
            </a:lvl3pPr>
            <a:lvl4pPr marL="0" indent="914400" algn="r">
              <a:buClrTx/>
              <a:buSzTx/>
              <a:buNone/>
              <a:defRPr sz="1600">
                <a:solidFill>
                  <a:srgbClr val="000000"/>
                </a:solidFill>
              </a:defRPr>
            </a:lvl4pPr>
            <a:lvl5pPr marL="0" indent="1143000" algn="r">
              <a:buClrTx/>
              <a:buSzTx/>
              <a:buNone/>
              <a:defRPr sz="16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bg>
      <p:bgPr>
        <a:solidFill>
          <a:srgbClr val="535353"/>
        </a:solidFill>
        <a:effectLst/>
      </p:bgPr>
    </p:bg>
    <p:spTree>
      <p:nvGrpSpPr>
        <p:cNvPr id="1" name=""/>
        <p:cNvGrpSpPr/>
        <p:nvPr/>
      </p:nvGrpSpPr>
      <p:grpSpPr>
        <a:xfrm>
          <a:off x="0" y="0"/>
          <a:ext cx="0" cy="0"/>
          <a:chOff x="0" y="0"/>
          <a:chExt cx="0" cy="0"/>
        </a:xfrm>
      </p:grpSpPr>
      <p:sp>
        <p:nvSpPr>
          <p:cNvPr id="92" name="Chevron"/>
          <p:cNvSpPr/>
          <p:nvPr/>
        </p:nvSpPr>
        <p:spPr>
          <a:xfrm>
            <a:off x="8664575" y="4987925"/>
            <a:ext cx="182563" cy="228600"/>
          </a:xfrm>
          <a:prstGeom prst="chevron">
            <a:avLst>
              <a:gd name="adj" fmla="val 50000"/>
            </a:avLst>
          </a:prstGeom>
          <a:gradFill>
            <a:gsLst>
              <a:gs pos="0">
                <a:srgbClr val="1589A6"/>
              </a:gs>
              <a:gs pos="72000">
                <a:srgbClr val="4EB8DA"/>
              </a:gs>
              <a:gs pos="100000">
                <a:srgbClr val="7DC3DD"/>
              </a:gs>
            </a:gsLst>
            <a:lin ang="16200000"/>
          </a:gradFill>
          <a:ln w="3175" cap="rnd">
            <a:solidFill>
              <a:srgbClr val="21768B"/>
            </a:solidFill>
            <a:bevel/>
          </a:ln>
          <a:effectLst>
            <a:outerShdw blurRad="50800" dist="25400" dir="5400000" rotWithShape="0">
              <a:srgbClr val="000000">
                <a:alpha val="46000"/>
              </a:srgbClr>
            </a:outerShdw>
          </a:effectLst>
        </p:spPr>
        <p:txBody>
          <a:bodyPr lIns="45719" rIns="45719" anchor="ctr"/>
          <a:lstStyle/>
          <a:p>
            <a:pPr>
              <a:defRPr>
                <a:solidFill>
                  <a:srgbClr val="FFFFFF"/>
                </a:solidFill>
              </a:defRPr>
            </a:pPr>
            <a:endParaRPr/>
          </a:p>
        </p:txBody>
      </p:sp>
      <p:sp>
        <p:nvSpPr>
          <p:cNvPr id="93" name="Chevron"/>
          <p:cNvSpPr/>
          <p:nvPr/>
        </p:nvSpPr>
        <p:spPr>
          <a:xfrm>
            <a:off x="8477250" y="4987925"/>
            <a:ext cx="182563" cy="228600"/>
          </a:xfrm>
          <a:prstGeom prst="chevron">
            <a:avLst>
              <a:gd name="adj" fmla="val 50000"/>
            </a:avLst>
          </a:prstGeom>
          <a:gradFill>
            <a:gsLst>
              <a:gs pos="0">
                <a:srgbClr val="1589A6"/>
              </a:gs>
              <a:gs pos="72000">
                <a:srgbClr val="4EB8DA"/>
              </a:gs>
              <a:gs pos="100000">
                <a:srgbClr val="7DC3DD"/>
              </a:gs>
            </a:gsLst>
            <a:lin ang="16200000"/>
          </a:gradFill>
          <a:ln w="3175" cap="rnd">
            <a:solidFill>
              <a:srgbClr val="21768B"/>
            </a:solidFill>
            <a:bevel/>
          </a:ln>
          <a:effectLst>
            <a:outerShdw blurRad="50800" dist="25400" dir="5400000" rotWithShape="0">
              <a:srgbClr val="000000">
                <a:alpha val="46000"/>
              </a:srgbClr>
            </a:outerShdw>
          </a:effectLst>
        </p:spPr>
        <p:txBody>
          <a:bodyPr lIns="45719" rIns="45719" anchor="ctr"/>
          <a:lstStyle/>
          <a:p>
            <a:pPr>
              <a:defRPr>
                <a:solidFill>
                  <a:srgbClr val="FFFFFF"/>
                </a:solidFill>
              </a:defRPr>
            </a:pPr>
            <a:endParaRPr/>
          </a:p>
        </p:txBody>
      </p:sp>
      <p:sp>
        <p:nvSpPr>
          <p:cNvPr id="94" name="Body Level One…"/>
          <p:cNvSpPr txBox="1">
            <a:spLocks noGrp="1"/>
          </p:cNvSpPr>
          <p:nvPr>
            <p:ph type="body" sz="quarter" idx="1"/>
          </p:nvPr>
        </p:nvSpPr>
        <p:spPr>
          <a:xfrm>
            <a:off x="1141231" y="5443401"/>
            <a:ext cx="7162801" cy="1414599"/>
          </a:xfrm>
          <a:prstGeom prst="rect">
            <a:avLst/>
          </a:prstGeom>
        </p:spPr>
        <p:txBody>
          <a:bodyPr lIns="0" tIns="0" rIns="0" bIns="0"/>
          <a:lstStyle>
            <a:lvl1pPr marL="0" marR="18288" indent="0" algn="r">
              <a:buClrTx/>
              <a:buSzTx/>
              <a:buNone/>
              <a:defRPr sz="1400"/>
            </a:lvl1pPr>
            <a:lvl2pPr marL="658812" marR="18288" indent="-266700" algn="r">
              <a:buClrTx/>
              <a:defRPr sz="1400"/>
            </a:lvl2pPr>
            <a:lvl3pPr marL="950277" marR="18288" indent="-320039" algn="r">
              <a:buClrTx/>
              <a:defRPr sz="1400"/>
            </a:lvl3pPr>
            <a:lvl4pPr marL="1270000" marR="18288" indent="-355600" algn="r">
              <a:buClrTx/>
              <a:defRPr sz="1400"/>
            </a:lvl4pPr>
            <a:lvl5pPr marL="1498600" marR="18288" indent="-355600" algn="r">
              <a:buClrTx/>
              <a:defRPr sz="1400"/>
            </a:lvl5pPr>
          </a:lstStyle>
          <a:p>
            <a:r>
              <a:t>Body Level One</a:t>
            </a:r>
          </a:p>
          <a:p>
            <a:pPr lvl="1"/>
            <a:r>
              <a:t>Body Level Two</a:t>
            </a:r>
          </a:p>
          <a:p>
            <a:pPr lvl="2"/>
            <a:r>
              <a:t>Body Level Three</a:t>
            </a:r>
          </a:p>
          <a:p>
            <a:pPr lvl="3"/>
            <a:r>
              <a:t>Body Level Four</a:t>
            </a:r>
          </a:p>
          <a:p>
            <a:pPr lvl="4"/>
            <a:r>
              <a:t>Body Level Five</a:t>
            </a:r>
          </a:p>
        </p:txBody>
      </p:sp>
      <p:sp>
        <p:nvSpPr>
          <p:cNvPr id="95" name="Title Text"/>
          <p:cNvSpPr txBox="1">
            <a:spLocks noGrp="1"/>
          </p:cNvSpPr>
          <p:nvPr>
            <p:ph type="title"/>
          </p:nvPr>
        </p:nvSpPr>
        <p:spPr>
          <a:xfrm>
            <a:off x="228600" y="4865122"/>
            <a:ext cx="8075432" cy="578280"/>
          </a:xfrm>
          <a:prstGeom prst="rect">
            <a:avLst/>
          </a:prstGeom>
        </p:spPr>
        <p:txBody>
          <a:bodyPr anchor="t"/>
          <a:lstStyle>
            <a:lvl1pPr algn="r">
              <a:defRPr sz="3000">
                <a:solidFill>
                  <a:schemeClr val="accent1"/>
                </a:solidFill>
                <a:effectLst>
                  <a:outerShdw blurRad="50800" dist="25000" dir="5400000" rotWithShape="0">
                    <a:srgbClr val="000000">
                      <a:alpha val="45000"/>
                    </a:srgbClr>
                  </a:outerShdw>
                </a:effectLst>
              </a:defRPr>
            </a:lvl1pPr>
          </a:lstStyle>
          <a:p>
            <a:r>
              <a:t>Title Text</a:t>
            </a:r>
          </a:p>
        </p:txBody>
      </p:sp>
      <p:sp>
        <p:nvSpPr>
          <p:cNvPr id="96"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ne"/>
          <p:cNvSpPr/>
          <p:nvPr/>
        </p:nvSpPr>
        <p:spPr>
          <a:xfrm>
            <a:off x="498796" y="5945106"/>
            <a:ext cx="4940701" cy="921030"/>
          </a:xfrm>
          <a:custGeom>
            <a:avLst/>
            <a:gdLst/>
            <a:ahLst/>
            <a:cxnLst>
              <a:cxn ang="0">
                <a:pos x="wd2" y="hd2"/>
              </a:cxn>
              <a:cxn ang="5400000">
                <a:pos x="wd2" y="hd2"/>
              </a:cxn>
              <a:cxn ang="10800000">
                <a:pos x="wd2" y="hd2"/>
              </a:cxn>
              <a:cxn ang="16200000">
                <a:pos x="wd2" y="hd2"/>
              </a:cxn>
            </a:cxnLst>
            <a:rect l="0" t="0" r="r" b="b"/>
            <a:pathLst>
              <a:path w="21600" h="21600" extrusionOk="0">
                <a:moveTo>
                  <a:pt x="0" y="128"/>
                </a:moveTo>
                <a:lnTo>
                  <a:pt x="21600" y="21600"/>
                </a:lnTo>
                <a:lnTo>
                  <a:pt x="16039" y="21600"/>
                </a:lnTo>
                <a:lnTo>
                  <a:pt x="3" y="0"/>
                </a:lnTo>
              </a:path>
            </a:pathLst>
          </a:custGeom>
          <a:solidFill>
            <a:srgbClr val="9DCADC">
              <a:alpha val="40000"/>
            </a:srgbClr>
          </a:solidFill>
          <a:ln w="12700">
            <a:miter lim="400000"/>
          </a:ln>
        </p:spPr>
        <p:txBody>
          <a:bodyPr lIns="45719" rIns="45719"/>
          <a:lstStyle/>
          <a:p>
            <a:endParaRPr/>
          </a:p>
        </p:txBody>
      </p:sp>
      <p:sp>
        <p:nvSpPr>
          <p:cNvPr id="3" name="Line"/>
          <p:cNvSpPr/>
          <p:nvPr/>
        </p:nvSpPr>
        <p:spPr>
          <a:xfrm>
            <a:off x="485310" y="5938837"/>
            <a:ext cx="3690511" cy="9334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490"/>
                </a:lnTo>
                <a:lnTo>
                  <a:pt x="17057" y="21600"/>
                </a:lnTo>
                <a:lnTo>
                  <a:pt x="46" y="147"/>
                </a:lnTo>
              </a:path>
            </a:pathLst>
          </a:custGeom>
          <a:solidFill>
            <a:srgbClr val="000000"/>
          </a:solidFill>
          <a:ln w="12700">
            <a:miter lim="400000"/>
          </a:ln>
        </p:spPr>
        <p:txBody>
          <a:bodyPr lIns="45719" rIns="45719"/>
          <a:lstStyle/>
          <a:p>
            <a:endParaRPr/>
          </a:p>
        </p:txBody>
      </p:sp>
      <p:sp>
        <p:nvSpPr>
          <p:cNvPr id="4" name="Triangle"/>
          <p:cNvSpPr/>
          <p:nvPr/>
        </p:nvSpPr>
        <p:spPr>
          <a:xfrm>
            <a:off x="-6043" y="5791253"/>
            <a:ext cx="3402316" cy="108086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13">
              <a:extLst>
                <a:ext uri="{28A0092B-C50C-407E-A947-70E740481C1C}">
                  <a14:useLocalDpi xmlns:a14="http://schemas.microsoft.com/office/drawing/2010/main" val="0"/>
                </a:ext>
              </a:extLst>
            </a:blip>
          </a:blipFill>
          <a:ln w="12700">
            <a:miter lim="400000"/>
          </a:ln>
        </p:spPr>
        <p:txBody>
          <a:bodyPr lIns="45719" rIns="45719" anchor="ctr"/>
          <a:lstStyle/>
          <a:p>
            <a:pPr algn="ctr">
              <a:defRPr>
                <a:solidFill>
                  <a:srgbClr val="FFFFFF"/>
                </a:solidFill>
              </a:defRPr>
            </a:pPr>
            <a:endParaRPr/>
          </a:p>
        </p:txBody>
      </p:sp>
      <p:sp>
        <p:nvSpPr>
          <p:cNvPr id="5" name="Line"/>
          <p:cNvSpPr/>
          <p:nvPr/>
        </p:nvSpPr>
        <p:spPr>
          <a:xfrm>
            <a:off x="-9238" y="5787737"/>
            <a:ext cx="3405511" cy="1084384"/>
          </a:xfrm>
          <a:prstGeom prst="line">
            <a:avLst/>
          </a:prstGeom>
          <a:ln w="12065">
            <a:solidFill>
              <a:srgbClr val="5699AD"/>
            </a:solidFill>
            <a:miter/>
          </a:ln>
        </p:spPr>
        <p:txBody>
          <a:bodyPr lIns="45719" rIns="45719"/>
          <a:lstStyle/>
          <a:p>
            <a:pPr defTabSz="457200">
              <a:lnSpc>
                <a:spcPts val="4000"/>
              </a:lnSpc>
              <a:defRPr sz="1700">
                <a:solidFill>
                  <a:srgbClr val="222222"/>
                </a:solidFill>
                <a:latin typeface="+mn-lt"/>
                <a:ea typeface="+mn-ea"/>
                <a:cs typeface="+mn-cs"/>
                <a:sym typeface="Helvetica Neue"/>
              </a:defRPr>
            </a:pPr>
            <a:endParaRPr/>
          </a:p>
        </p:txBody>
      </p:sp>
      <p:sp>
        <p:nvSpPr>
          <p:cNvPr id="6" name="Body Level One…"/>
          <p:cNvSpPr txBox="1">
            <a:spLocks noGrp="1"/>
          </p:cNvSpPr>
          <p:nvPr>
            <p:ph type="body" idx="1"/>
          </p:nvPr>
        </p:nvSpPr>
        <p:spPr>
          <a:xfrm>
            <a:off x="457200" y="1481137"/>
            <a:ext cx="8229600" cy="53768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7" name="Title Text"/>
          <p:cNvSpPr txBox="1">
            <a:spLocks noGrp="1"/>
          </p:cNvSpPr>
          <p:nvPr>
            <p:ph type="title"/>
          </p:nvPr>
        </p:nvSpPr>
        <p:spPr>
          <a:xfrm>
            <a:off x="457200" y="211138"/>
            <a:ext cx="8229600" cy="1270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8" name="Slide Number"/>
          <p:cNvSpPr txBox="1">
            <a:spLocks noGrp="1"/>
          </p:cNvSpPr>
          <p:nvPr>
            <p:ph type="sldNum" sz="quarter" idx="2"/>
          </p:nvPr>
        </p:nvSpPr>
        <p:spPr>
          <a:xfrm>
            <a:off x="8647113" y="6491922"/>
            <a:ext cx="366713" cy="281941"/>
          </a:xfrm>
          <a:prstGeom prst="rect">
            <a:avLst/>
          </a:prstGeom>
          <a:ln w="12700">
            <a:miter lim="400000"/>
          </a:ln>
        </p:spPr>
        <p:txBody>
          <a:bodyPr lIns="45719" rIns="45719" anchor="b">
            <a:spAutoFit/>
          </a:bodyPr>
          <a:lstStyle>
            <a:lvl1pPr algn="r">
              <a:defRPr sz="10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100000"/>
        </a:lnSpc>
        <a:spcBef>
          <a:spcPts val="0"/>
        </a:spcBef>
        <a:spcAft>
          <a:spcPts val="0"/>
        </a:spcAft>
        <a:buClrTx/>
        <a:buSzTx/>
        <a:buFontTx/>
        <a:buNone/>
        <a:tabLst/>
        <a:defRPr sz="4100" b="0"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1pPr>
      <a:lvl2pPr marL="0" marR="0" indent="0" algn="l" defTabSz="914400" rtl="0" latinLnBrk="0">
        <a:lnSpc>
          <a:spcPct val="100000"/>
        </a:lnSpc>
        <a:spcBef>
          <a:spcPts val="0"/>
        </a:spcBef>
        <a:spcAft>
          <a:spcPts val="0"/>
        </a:spcAft>
        <a:buClrTx/>
        <a:buSzTx/>
        <a:buFontTx/>
        <a:buNone/>
        <a:tabLst/>
        <a:defRPr sz="4100" b="0"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2pPr>
      <a:lvl3pPr marL="0" marR="0" indent="0" algn="l" defTabSz="914400" rtl="0" latinLnBrk="0">
        <a:lnSpc>
          <a:spcPct val="100000"/>
        </a:lnSpc>
        <a:spcBef>
          <a:spcPts val="0"/>
        </a:spcBef>
        <a:spcAft>
          <a:spcPts val="0"/>
        </a:spcAft>
        <a:buClrTx/>
        <a:buSzTx/>
        <a:buFontTx/>
        <a:buNone/>
        <a:tabLst/>
        <a:defRPr sz="4100" b="0"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3pPr>
      <a:lvl4pPr marL="0" marR="0" indent="0" algn="l" defTabSz="914400" rtl="0" latinLnBrk="0">
        <a:lnSpc>
          <a:spcPct val="100000"/>
        </a:lnSpc>
        <a:spcBef>
          <a:spcPts val="0"/>
        </a:spcBef>
        <a:spcAft>
          <a:spcPts val="0"/>
        </a:spcAft>
        <a:buClrTx/>
        <a:buSzTx/>
        <a:buFontTx/>
        <a:buNone/>
        <a:tabLst/>
        <a:defRPr sz="4100" b="0"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4pPr>
      <a:lvl5pPr marL="0" marR="0" indent="0" algn="l" defTabSz="914400" rtl="0" latinLnBrk="0">
        <a:lnSpc>
          <a:spcPct val="100000"/>
        </a:lnSpc>
        <a:spcBef>
          <a:spcPts val="0"/>
        </a:spcBef>
        <a:spcAft>
          <a:spcPts val="0"/>
        </a:spcAft>
        <a:buClrTx/>
        <a:buSzTx/>
        <a:buFontTx/>
        <a:buNone/>
        <a:tabLst/>
        <a:defRPr sz="4100" b="0"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5pPr>
      <a:lvl6pPr marL="0" marR="0" indent="457200" algn="l" defTabSz="914400" rtl="0" latinLnBrk="0">
        <a:lnSpc>
          <a:spcPct val="100000"/>
        </a:lnSpc>
        <a:spcBef>
          <a:spcPts val="0"/>
        </a:spcBef>
        <a:spcAft>
          <a:spcPts val="0"/>
        </a:spcAft>
        <a:buClrTx/>
        <a:buSzTx/>
        <a:buFontTx/>
        <a:buNone/>
        <a:tabLst/>
        <a:defRPr sz="4100" b="0"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6pPr>
      <a:lvl7pPr marL="0" marR="0" indent="914400" algn="l" defTabSz="914400" rtl="0" latinLnBrk="0">
        <a:lnSpc>
          <a:spcPct val="100000"/>
        </a:lnSpc>
        <a:spcBef>
          <a:spcPts val="0"/>
        </a:spcBef>
        <a:spcAft>
          <a:spcPts val="0"/>
        </a:spcAft>
        <a:buClrTx/>
        <a:buSzTx/>
        <a:buFontTx/>
        <a:buNone/>
        <a:tabLst/>
        <a:defRPr sz="4100" b="0"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7pPr>
      <a:lvl8pPr marL="0" marR="0" indent="1371600" algn="l" defTabSz="914400" rtl="0" latinLnBrk="0">
        <a:lnSpc>
          <a:spcPct val="100000"/>
        </a:lnSpc>
        <a:spcBef>
          <a:spcPts val="0"/>
        </a:spcBef>
        <a:spcAft>
          <a:spcPts val="0"/>
        </a:spcAft>
        <a:buClrTx/>
        <a:buSzTx/>
        <a:buFontTx/>
        <a:buNone/>
        <a:tabLst/>
        <a:defRPr sz="4100" b="0"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8pPr>
      <a:lvl9pPr marL="0" marR="0" indent="1828800" algn="l" defTabSz="914400" rtl="0" latinLnBrk="0">
        <a:lnSpc>
          <a:spcPct val="100000"/>
        </a:lnSpc>
        <a:spcBef>
          <a:spcPts val="0"/>
        </a:spcBef>
        <a:spcAft>
          <a:spcPts val="0"/>
        </a:spcAft>
        <a:buClrTx/>
        <a:buSzTx/>
        <a:buFontTx/>
        <a:buNone/>
        <a:tabLst/>
        <a:defRPr sz="4100" b="0"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9pPr>
    </p:titleStyle>
    <p:bodyStyle>
      <a:lvl1pPr marL="412456" marR="0" indent="-302919" algn="l" defTabSz="914400" rtl="0" latinLnBrk="0">
        <a:lnSpc>
          <a:spcPct val="100000"/>
        </a:lnSpc>
        <a:spcBef>
          <a:spcPts val="400"/>
        </a:spcBef>
        <a:spcAft>
          <a:spcPts val="0"/>
        </a:spcAft>
        <a:buClr>
          <a:schemeClr val="accent1"/>
        </a:buClr>
        <a:buSzPct val="68000"/>
        <a:buFontTx/>
        <a:buChar char=""/>
        <a:tabLst/>
        <a:defRPr sz="3200" b="0" i="0" u="none" strike="noStrike" cap="none" spc="0" baseline="0">
          <a:solidFill>
            <a:srgbClr val="FFFFFF"/>
          </a:solidFill>
          <a:uFillTx/>
          <a:latin typeface="Lucida Sans Unicode"/>
          <a:ea typeface="Lucida Sans Unicode"/>
          <a:cs typeface="Lucida Sans Unicode"/>
          <a:sym typeface="Lucida Sans Unicode"/>
        </a:defRPr>
      </a:lvl1pPr>
      <a:lvl2pPr marL="710165" marR="0" indent="-318052" algn="l" defTabSz="914400" rtl="0" latinLnBrk="0">
        <a:lnSpc>
          <a:spcPct val="100000"/>
        </a:lnSpc>
        <a:spcBef>
          <a:spcPts val="400"/>
        </a:spcBef>
        <a:spcAft>
          <a:spcPts val="0"/>
        </a:spcAft>
        <a:buClr>
          <a:schemeClr val="accent1"/>
        </a:buClr>
        <a:buSzPct val="100000"/>
        <a:buFontTx/>
        <a:buChar char="◦"/>
        <a:tabLst/>
        <a:defRPr sz="3200" b="0" i="0" u="none" strike="noStrike" cap="none" spc="0" baseline="0">
          <a:solidFill>
            <a:srgbClr val="FFFFFF"/>
          </a:solidFill>
          <a:uFillTx/>
          <a:latin typeface="Lucida Sans Unicode"/>
          <a:ea typeface="Lucida Sans Unicode"/>
          <a:cs typeface="Lucida Sans Unicode"/>
          <a:sym typeface="Lucida Sans Unicode"/>
        </a:defRPr>
      </a:lvl2pPr>
      <a:lvl3pPr marL="978580" marR="0" indent="-348342" algn="l" defTabSz="914400" rtl="0" latinLnBrk="0">
        <a:lnSpc>
          <a:spcPct val="100000"/>
        </a:lnSpc>
        <a:spcBef>
          <a:spcPts val="400"/>
        </a:spcBef>
        <a:spcAft>
          <a:spcPts val="0"/>
        </a:spcAft>
        <a:buClr>
          <a:schemeClr val="accent1"/>
        </a:buClr>
        <a:buSzPct val="100000"/>
        <a:buFontTx/>
        <a:buChar char="●"/>
        <a:tabLst/>
        <a:defRPr sz="3200" b="0" i="0" u="none" strike="noStrike" cap="none" spc="0" baseline="0">
          <a:solidFill>
            <a:srgbClr val="FFFFFF"/>
          </a:solidFill>
          <a:uFillTx/>
          <a:latin typeface="Lucida Sans Unicode"/>
          <a:ea typeface="Lucida Sans Unicode"/>
          <a:cs typeface="Lucida Sans Unicode"/>
          <a:sym typeface="Lucida Sans Unicode"/>
        </a:defRPr>
      </a:lvl3pPr>
      <a:lvl4pPr marL="1299410" marR="0" indent="-385010" algn="l" defTabSz="914400" rtl="0" latinLnBrk="0">
        <a:lnSpc>
          <a:spcPct val="100000"/>
        </a:lnSpc>
        <a:spcBef>
          <a:spcPts val="400"/>
        </a:spcBef>
        <a:spcAft>
          <a:spcPts val="0"/>
        </a:spcAft>
        <a:buClr>
          <a:schemeClr val="accent1"/>
        </a:buClr>
        <a:buSzPct val="100000"/>
        <a:buFontTx/>
        <a:buChar char="●"/>
        <a:tabLst/>
        <a:defRPr sz="3200" b="0" i="0" u="none" strike="noStrike" cap="none" spc="0" baseline="0">
          <a:solidFill>
            <a:srgbClr val="FFFFFF"/>
          </a:solidFill>
          <a:uFillTx/>
          <a:latin typeface="Lucida Sans Unicode"/>
          <a:ea typeface="Lucida Sans Unicode"/>
          <a:cs typeface="Lucida Sans Unicode"/>
          <a:sym typeface="Lucida Sans Unicode"/>
        </a:defRPr>
      </a:lvl4pPr>
      <a:lvl5pPr marL="1508760" marR="0" indent="-365760" algn="l" defTabSz="914400" rtl="0" latinLnBrk="0">
        <a:lnSpc>
          <a:spcPct val="100000"/>
        </a:lnSpc>
        <a:spcBef>
          <a:spcPts val="400"/>
        </a:spcBef>
        <a:spcAft>
          <a:spcPts val="0"/>
        </a:spcAft>
        <a:buClr>
          <a:schemeClr val="accent1"/>
        </a:buClr>
        <a:buSzPct val="100000"/>
        <a:buFontTx/>
        <a:buChar char="●"/>
        <a:tabLst/>
        <a:defRPr sz="3200" b="0" i="0" u="none" strike="noStrike" cap="none" spc="0" baseline="0">
          <a:solidFill>
            <a:srgbClr val="FFFFFF"/>
          </a:solidFill>
          <a:uFillTx/>
          <a:latin typeface="Lucida Sans Unicode"/>
          <a:ea typeface="Lucida Sans Unicode"/>
          <a:cs typeface="Lucida Sans Unicode"/>
          <a:sym typeface="Lucida Sans Unicode"/>
        </a:defRPr>
      </a:lvl5pPr>
      <a:lvl6pPr marL="1778000" marR="0" indent="-406400" algn="l" defTabSz="914400" rtl="0" latinLnBrk="0">
        <a:lnSpc>
          <a:spcPct val="100000"/>
        </a:lnSpc>
        <a:spcBef>
          <a:spcPts val="400"/>
        </a:spcBef>
        <a:spcAft>
          <a:spcPts val="0"/>
        </a:spcAft>
        <a:buClr>
          <a:schemeClr val="accent1"/>
        </a:buClr>
        <a:buSzPct val="100000"/>
        <a:buFontTx/>
        <a:buChar char="◾"/>
        <a:tabLst/>
        <a:defRPr sz="3200" b="0" i="0" u="none" strike="noStrike" cap="none" spc="0" baseline="0">
          <a:solidFill>
            <a:srgbClr val="FFFFFF"/>
          </a:solidFill>
          <a:uFillTx/>
          <a:latin typeface="Lucida Sans Unicode"/>
          <a:ea typeface="Lucida Sans Unicode"/>
          <a:cs typeface="Lucida Sans Unicode"/>
          <a:sym typeface="Lucida Sans Unicode"/>
        </a:defRPr>
      </a:lvl6pPr>
      <a:lvl7pPr marL="2057400" marR="0" indent="-457200" algn="l" defTabSz="914400" rtl="0" latinLnBrk="0">
        <a:lnSpc>
          <a:spcPct val="100000"/>
        </a:lnSpc>
        <a:spcBef>
          <a:spcPts val="400"/>
        </a:spcBef>
        <a:spcAft>
          <a:spcPts val="0"/>
        </a:spcAft>
        <a:buClr>
          <a:schemeClr val="accent1"/>
        </a:buClr>
        <a:buSzPct val="100000"/>
        <a:buFontTx/>
        <a:buChar char="◾"/>
        <a:tabLst/>
        <a:defRPr sz="3200" b="0" i="0" u="none" strike="noStrike" cap="none" spc="0" baseline="0">
          <a:solidFill>
            <a:srgbClr val="FFFFFF"/>
          </a:solidFill>
          <a:uFillTx/>
          <a:latin typeface="Lucida Sans Unicode"/>
          <a:ea typeface="Lucida Sans Unicode"/>
          <a:cs typeface="Lucida Sans Unicode"/>
          <a:sym typeface="Lucida Sans Unicode"/>
        </a:defRPr>
      </a:lvl7pPr>
      <a:lvl8pPr marL="2286000" marR="0" indent="-457200" algn="l" defTabSz="914400" rtl="0" latinLnBrk="0">
        <a:lnSpc>
          <a:spcPct val="100000"/>
        </a:lnSpc>
        <a:spcBef>
          <a:spcPts val="400"/>
        </a:spcBef>
        <a:spcAft>
          <a:spcPts val="0"/>
        </a:spcAft>
        <a:buClr>
          <a:schemeClr val="accent1"/>
        </a:buClr>
        <a:buSzPct val="100000"/>
        <a:buFontTx/>
        <a:buChar char="◾"/>
        <a:tabLst/>
        <a:defRPr sz="3200" b="0" i="0" u="none" strike="noStrike" cap="none" spc="0" baseline="0">
          <a:solidFill>
            <a:srgbClr val="FFFFFF"/>
          </a:solidFill>
          <a:uFillTx/>
          <a:latin typeface="Lucida Sans Unicode"/>
          <a:ea typeface="Lucida Sans Unicode"/>
          <a:cs typeface="Lucida Sans Unicode"/>
          <a:sym typeface="Lucida Sans Unicode"/>
        </a:defRPr>
      </a:lvl8pPr>
      <a:lvl9pPr marL="2514600" marR="0" indent="-457200" algn="l" defTabSz="914400" rtl="0" latinLnBrk="0">
        <a:lnSpc>
          <a:spcPct val="100000"/>
        </a:lnSpc>
        <a:spcBef>
          <a:spcPts val="400"/>
        </a:spcBef>
        <a:spcAft>
          <a:spcPts val="0"/>
        </a:spcAft>
        <a:buClr>
          <a:schemeClr val="accent1"/>
        </a:buClr>
        <a:buSzPct val="100000"/>
        <a:buFontTx/>
        <a:buChar char="◾"/>
        <a:tabLst/>
        <a:defRPr sz="3200" b="0" i="0" u="none" strike="noStrike" cap="none" spc="0" baseline="0">
          <a:solidFill>
            <a:srgbClr val="FFFFFF"/>
          </a:solidFill>
          <a:uFillTx/>
          <a:latin typeface="Lucida Sans Unicode"/>
          <a:ea typeface="Lucida Sans Unicode"/>
          <a:cs typeface="Lucida Sans Unicode"/>
          <a:sym typeface="Lucida Sans Unicode"/>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1pPr>
      <a:lvl2pPr marL="0" marR="0" indent="4572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2pPr>
      <a:lvl3pPr marL="0" marR="0" indent="9144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3pPr>
      <a:lvl4pPr marL="0" marR="0" indent="13716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4pPr>
      <a:lvl5pPr marL="0" marR="0" indent="18288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5pPr>
      <a:lvl6pPr marL="0" marR="0" indent="22860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6pPr>
      <a:lvl7pPr marL="0" marR="0" indent="27432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7pPr>
      <a:lvl8pPr marL="0" marR="0" indent="32004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8pPr>
      <a:lvl9pPr marL="0" marR="0" indent="36576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dc.gov/tobacco/basic_information/e-cigarettes/Quick-Facts-on-the-Risks-of-E-cigarettes-for-Kids-Teens-and-Young-Adults.html"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dc.gov/tobacco/features/back-to-school/e-cigarettes-talk-to-youth-about-risks/index.html"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hyperlink" Target="https://www.drugabuse.gov/publications/research-reports/marijuana/marijuana-addictive" TargetMode="External"/><Relationship Id="rId2" Type="http://schemas.openxmlformats.org/officeDocument/2006/relationships/hyperlink" Target="https://www.cdc.gov/marijuana/health-effects.html" TargetMode="Externa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hyperlink" Target="https://nccd.cdc.gov/youthonline/App/Result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nccd.cdc.gov/youthonline/App/Results" TargetMode="External"/><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hyperlink" Target="https://nccd.cdc.gov/youthonline/App/Results" TargetMode="External"/><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nccd.cdc.gov/youthonline/App/Results" TargetMode="External"/><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hyperlink" Target="https://nccd.cdc.gov/youthonline/App/Results"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hyperlink" Target="https://nccd.cdc.gov/youthonline/App/Results"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hyperlink" Target="https://nccd.cdc.gov/youthonline/App/Results"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hyperlink" Target="https://nccd.cdc.gov/youthonline/App/Results"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nccd.cdc.gov/youthonline/App/Results" TargetMode="External"/><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dictionary-images-https://www.cdc.gov/tobacco/basic_information/e-cigarettes/pdfs/ecigarette-or-vaping-products-visual-dictionary-508.pdf" TargetMode="External"/><Relationship Id="rId7" Type="http://schemas.openxmlformats.org/officeDocument/2006/relationships/hyperlink" Target="https://www.hopkinsmedicine.org/health/wellness-and-prevention/5-truths-you-need-to-know-about-vaping" TargetMode="External"/><Relationship Id="rId2" Type="http://schemas.openxmlformats.org/officeDocument/2006/relationships/hyperlink" Target="https://www.cdc.gov/tobacco/basic_information/e-cigarettes/Quick-Facts-on-the-Risks-of-E-cigarettes-for-Kids-Teens-and-Young-Adults.html" TargetMode="External"/><Relationship Id="rId1" Type="http://schemas.openxmlformats.org/officeDocument/2006/relationships/slideLayout" Target="../slideLayouts/slideLayout4.xml"/><Relationship Id="rId6" Type="http://schemas.openxmlformats.org/officeDocument/2006/relationships/hyperlink" Target="https://www.cdc.gov/tobacco/basic_information/e-cigarettes/about-e-cigarettes.html" TargetMode="External"/><Relationship Id="rId5" Type="http://schemas.openxmlformats.org/officeDocument/2006/relationships/hyperlink" Target="https://www.cdc.gov/tobacco/data_statistics/sgr/50th-anniversary/pdfs/fs_smoking_youth_508.pdf" TargetMode="External"/><Relationship Id="rId4" Type="http://schemas.openxmlformats.org/officeDocument/2006/relationships/hyperlink" Target="vapes-https://e-cigarettes.surgeongeneral.gov/knowtherisks.html"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Presentation Created for…"/>
          <p:cNvSpPr txBox="1">
            <a:spLocks noGrp="1"/>
          </p:cNvSpPr>
          <p:nvPr>
            <p:ph type="body" sz="half" idx="1"/>
          </p:nvPr>
        </p:nvSpPr>
        <p:spPr>
          <a:xfrm>
            <a:off x="4768645" y="4468115"/>
            <a:ext cx="4359554" cy="1982165"/>
          </a:xfrm>
          <a:prstGeom prst="rect">
            <a:avLst/>
          </a:prstGeom>
        </p:spPr>
        <p:txBody>
          <a:bodyPr>
            <a:normAutofit/>
          </a:bodyPr>
          <a:lstStyle/>
          <a:p>
            <a:pPr algn="ctr">
              <a:defRPr sz="1900"/>
            </a:pPr>
            <a:r>
              <a:rPr b="1" dirty="0">
                <a:effectLst>
                  <a:outerShdw blurRad="38100" dist="38100" dir="2700000" algn="tl">
                    <a:srgbClr val="000000">
                      <a:alpha val="43137"/>
                    </a:srgbClr>
                  </a:outerShdw>
                </a:effectLst>
              </a:rPr>
              <a:t>Presentation Created for</a:t>
            </a:r>
          </a:p>
          <a:p>
            <a:pPr algn="ctr">
              <a:defRPr sz="1900">
                <a:solidFill>
                  <a:srgbClr val="FF2600"/>
                </a:solidFill>
              </a:defRPr>
            </a:pPr>
            <a:r>
              <a:rPr b="1" dirty="0">
                <a:solidFill>
                  <a:schemeClr val="accent3"/>
                </a:solidFill>
                <a:effectLst>
                  <a:outerShdw blurRad="38100" dist="38100" dir="2700000" algn="tl">
                    <a:srgbClr val="000000">
                      <a:alpha val="43137"/>
                    </a:srgbClr>
                  </a:outerShdw>
                </a:effectLst>
              </a:rPr>
              <a:t>South Carolina Department of Alcohol &amp; Other Drug Abuse Services</a:t>
            </a:r>
          </a:p>
        </p:txBody>
      </p:sp>
      <p:sp>
        <p:nvSpPr>
          <p:cNvPr id="124" name="Drug Trends Training for Educators,  Parents and Other Community Members"/>
          <p:cNvSpPr txBox="1"/>
          <p:nvPr/>
        </p:nvSpPr>
        <p:spPr>
          <a:xfrm>
            <a:off x="-7416" y="390595"/>
            <a:ext cx="9144001" cy="1733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lnSpcReduction="10000"/>
          </a:bodyPr>
          <a:lstStyle>
            <a:lvl1pPr algn="ctr">
              <a:spcBef>
                <a:spcPts val="400"/>
              </a:spcBef>
              <a:defRPr sz="3700">
                <a:solidFill>
                  <a:srgbClr val="FFFFFF"/>
                </a:solidFill>
              </a:defRPr>
            </a:lvl1pPr>
          </a:lstStyle>
          <a:p>
            <a:r>
              <a:rPr b="1" dirty="0">
                <a:effectLst>
                  <a:outerShdw blurRad="38100" dist="38100" dir="2700000" algn="tl">
                    <a:srgbClr val="000000">
                      <a:alpha val="43137"/>
                    </a:srgbClr>
                  </a:outerShdw>
                </a:effectLst>
              </a:rPr>
              <a:t>Drug Trends</a:t>
            </a:r>
            <a:r>
              <a:rPr lang="en-US" b="1" dirty="0">
                <a:effectLst>
                  <a:outerShdw blurRad="38100" dist="38100" dir="2700000" algn="tl">
                    <a:srgbClr val="000000">
                      <a:alpha val="43137"/>
                    </a:srgbClr>
                  </a:outerShdw>
                </a:effectLst>
              </a:rPr>
              <a:t> </a:t>
            </a:r>
            <a:r>
              <a:rPr b="1" dirty="0">
                <a:effectLst>
                  <a:outerShdw blurRad="38100" dist="38100" dir="2700000" algn="tl">
                    <a:srgbClr val="000000">
                      <a:alpha val="43137"/>
                    </a:srgbClr>
                  </a:outerShdw>
                </a:effectLst>
              </a:rPr>
              <a:t>Training</a:t>
            </a:r>
            <a:br>
              <a:rPr lang="en-US" b="1" dirty="0">
                <a:effectLst>
                  <a:outerShdw blurRad="38100" dist="38100" dir="2700000" algn="tl">
                    <a:srgbClr val="000000">
                      <a:alpha val="43137"/>
                    </a:srgbClr>
                  </a:outerShdw>
                </a:effectLst>
              </a:rPr>
            </a:br>
            <a:r>
              <a:rPr b="1" dirty="0">
                <a:effectLst>
                  <a:outerShdw blurRad="38100" dist="38100" dir="2700000" algn="tl">
                    <a:srgbClr val="000000">
                      <a:alpha val="43137"/>
                    </a:srgbClr>
                  </a:outerShdw>
                </a:effectLst>
              </a:rPr>
              <a:t>for Educators,</a:t>
            </a:r>
            <a:r>
              <a:rPr lang="en-US" b="1" dirty="0">
                <a:effectLst>
                  <a:outerShdw blurRad="38100" dist="38100" dir="2700000" algn="tl">
                    <a:srgbClr val="000000">
                      <a:alpha val="43137"/>
                    </a:srgbClr>
                  </a:outerShdw>
                </a:effectLst>
              </a:rPr>
              <a:t> </a:t>
            </a:r>
            <a:r>
              <a:rPr b="1" dirty="0">
                <a:effectLst>
                  <a:outerShdw blurRad="38100" dist="38100" dir="2700000" algn="tl">
                    <a:srgbClr val="000000">
                      <a:alpha val="43137"/>
                    </a:srgbClr>
                  </a:outerShdw>
                </a:effectLst>
              </a:rPr>
              <a:t>Parents</a:t>
            </a:r>
            <a:br>
              <a:rPr lang="en-US" b="1" dirty="0">
                <a:effectLst>
                  <a:outerShdw blurRad="38100" dist="38100" dir="2700000" algn="tl">
                    <a:srgbClr val="000000">
                      <a:alpha val="43137"/>
                    </a:srgbClr>
                  </a:outerShdw>
                </a:effectLst>
              </a:rPr>
            </a:br>
            <a:r>
              <a:rPr b="1" dirty="0">
                <a:effectLst>
                  <a:outerShdw blurRad="38100" dist="38100" dir="2700000" algn="tl">
                    <a:srgbClr val="000000">
                      <a:alpha val="43137"/>
                    </a:srgbClr>
                  </a:outerShdw>
                </a:effectLst>
              </a:rPr>
              <a:t>and Other Community Members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pic>
        <p:nvPicPr>
          <p:cNvPr id="6" name="Picture 4" descr="shutterstock_1206295165.jpg"/>
          <p:cNvPicPr>
            <a:picLocks noChangeAspect="1"/>
          </p:cNvPicPr>
          <p:nvPr/>
        </p:nvPicPr>
        <p:blipFill>
          <a:blip r:embed="rId3" cstate="print">
            <a:extLst>
              <a:ext uri="{28A0092B-C50C-407E-A947-70E740481C1C}">
                <a14:useLocalDpi xmlns:a14="http://schemas.microsoft.com/office/drawing/2010/main" val="0"/>
              </a:ext>
            </a:extLst>
          </a:blip>
          <a:srcRect t="7484" r="38777" b="7484"/>
          <a:stretch>
            <a:fillRect/>
          </a:stretch>
        </p:blipFill>
        <p:spPr bwMode="auto">
          <a:xfrm>
            <a:off x="469440" y="2267530"/>
            <a:ext cx="4299206" cy="3266109"/>
          </a:xfrm>
          <a:prstGeom prst="rect">
            <a:avLst/>
          </a:prstGeom>
          <a:noFill/>
          <a:ln w="76200" cap="sq" cmpd="sng">
            <a:solidFill>
              <a:srgbClr val="EAEAEA"/>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Vape Cartridges, Batteries &amp; USB"/>
          <p:cNvSpPr txBox="1">
            <a:spLocks noGrp="1"/>
          </p:cNvSpPr>
          <p:nvPr>
            <p:ph type="title"/>
          </p:nvPr>
        </p:nvSpPr>
        <p:spPr>
          <a:xfrm>
            <a:off x="0" y="0"/>
            <a:ext cx="9144000" cy="1371600"/>
          </a:xfrm>
          <a:prstGeom prst="rect">
            <a:avLst/>
          </a:prstGeom>
        </p:spPr>
        <p:txBody>
          <a:bodyPr>
            <a:normAutofit/>
          </a:bodyPr>
          <a:lstStyle>
            <a:lvl1pPr>
              <a:defRPr>
                <a:solidFill>
                  <a:srgbClr val="00F900"/>
                </a:solidFill>
              </a:defRPr>
            </a:lvl1pPr>
          </a:lstStyle>
          <a:p>
            <a:pPr algn="ctr"/>
            <a:r>
              <a:rPr lang="en-US" sz="3600" b="1" dirty="0">
                <a:solidFill>
                  <a:schemeClr val="accent3"/>
                </a:solidFill>
              </a:rPr>
              <a:t>Vape Cartridges, Batteries &amp; USB</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grpSp>
        <p:nvGrpSpPr>
          <p:cNvPr id="3" name="Group 2"/>
          <p:cNvGrpSpPr/>
          <p:nvPr/>
        </p:nvGrpSpPr>
        <p:grpSpPr>
          <a:xfrm>
            <a:off x="1581943" y="1509248"/>
            <a:ext cx="5980113" cy="3625850"/>
            <a:chOff x="1581943" y="1509248"/>
            <a:chExt cx="5980113" cy="3625850"/>
          </a:xfrm>
        </p:grpSpPr>
        <p:pic>
          <p:nvPicPr>
            <p:cNvPr id="10" name="Picture 3" descr="shutterstock_1065668048.jpg"/>
            <p:cNvPicPr>
              <a:picLocks noChangeAspect="1"/>
            </p:cNvPicPr>
            <p:nvPr/>
          </p:nvPicPr>
          <p:blipFill>
            <a:blip r:embed="rId3" cstate="print">
              <a:extLst>
                <a:ext uri="{28A0092B-C50C-407E-A947-70E740481C1C}">
                  <a14:useLocalDpi xmlns:a14="http://schemas.microsoft.com/office/drawing/2010/main" val="0"/>
                </a:ext>
              </a:extLst>
            </a:blip>
            <a:srcRect l="4478" b="13116"/>
            <a:stretch>
              <a:fillRect/>
            </a:stretch>
          </p:blipFill>
          <p:spPr bwMode="auto">
            <a:xfrm>
              <a:off x="1581943" y="1509248"/>
              <a:ext cx="5980113" cy="3625850"/>
            </a:xfrm>
            <a:prstGeom prst="rect">
              <a:avLst/>
            </a:prstGeom>
            <a:noFill/>
            <a:ln w="76200" cap="sq" cmpd="sng">
              <a:solidFill>
                <a:srgbClr val="EAEAEA"/>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Text Box 4"/>
            <p:cNvSpPr txBox="1">
              <a:spLocks/>
            </p:cNvSpPr>
            <p:nvPr/>
          </p:nvSpPr>
          <p:spPr bwMode="auto">
            <a:xfrm>
              <a:off x="3027145" y="2132784"/>
              <a:ext cx="1858963" cy="738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p>
              <a:pPr algn="ctr"/>
              <a:r>
                <a:rPr lang="en-US" altLang="en-US" sz="2100" b="1" dirty="0">
                  <a:solidFill>
                    <a:srgbClr val="00F900"/>
                  </a:solidFill>
                  <a:effectLst>
                    <a:outerShdw blurRad="38100" dist="38100" dir="2700000" algn="tl">
                      <a:srgbClr val="000000">
                        <a:alpha val="43137"/>
                      </a:srgbClr>
                    </a:outerShdw>
                  </a:effectLst>
                </a:rPr>
                <a:t>Vape </a:t>
              </a:r>
            </a:p>
            <a:p>
              <a:pPr algn="ctr"/>
              <a:r>
                <a:rPr lang="en-US" altLang="en-US" sz="2100" b="1" dirty="0">
                  <a:solidFill>
                    <a:srgbClr val="00F900"/>
                  </a:solidFill>
                  <a:effectLst>
                    <a:outerShdw blurRad="38100" dist="38100" dir="2700000" algn="tl">
                      <a:srgbClr val="000000">
                        <a:alpha val="43137"/>
                      </a:srgbClr>
                    </a:outerShdw>
                  </a:effectLst>
                </a:rPr>
                <a:t>Cartridges</a:t>
              </a:r>
              <a:r>
                <a:rPr lang="en-US" altLang="en-US" sz="2100" b="1" dirty="0">
                  <a:effectLst>
                    <a:outerShdw blurRad="38100" dist="38100" dir="2700000" algn="tl">
                      <a:srgbClr val="000000">
                        <a:alpha val="43137"/>
                      </a:srgbClr>
                    </a:outerShdw>
                  </a:effectLst>
                </a:rPr>
                <a:t> </a:t>
              </a:r>
            </a:p>
          </p:txBody>
        </p:sp>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he use of e-cigarettes is unsafe for kids, teens, and young adults.…"/>
          <p:cNvSpPr txBox="1">
            <a:spLocks noGrp="1"/>
          </p:cNvSpPr>
          <p:nvPr>
            <p:ph type="body" sz="half" idx="1"/>
          </p:nvPr>
        </p:nvSpPr>
        <p:spPr>
          <a:xfrm>
            <a:off x="457200" y="1097278"/>
            <a:ext cx="8229600" cy="5057716"/>
          </a:xfrm>
          <a:prstGeom prst="rect">
            <a:avLst/>
          </a:prstGeom>
        </p:spPr>
        <p:txBody>
          <a:bodyPr/>
          <a:lstStyle/>
          <a:p>
            <a:pPr marL="342900" indent="-342900">
              <a:spcBef>
                <a:spcPts val="0"/>
              </a:spcBef>
              <a:spcAft>
                <a:spcPts val="1200"/>
              </a:spcAft>
              <a:buClr>
                <a:schemeClr val="accent2"/>
              </a:buClr>
              <a:buSzPct val="100000"/>
              <a:buFont typeface="Wingdings" panose="05000000000000000000" pitchFamily="2" charset="2"/>
              <a:buChar char="§"/>
              <a:defRPr sz="2300"/>
            </a:pPr>
            <a:r>
              <a:rPr sz="2200" dirty="0"/>
              <a:t>The use of e-cigarettes is unsafe for kids, teens, and young adults.</a:t>
            </a:r>
          </a:p>
          <a:p>
            <a:pPr marL="342900" indent="-342900">
              <a:spcBef>
                <a:spcPts val="0"/>
              </a:spcBef>
              <a:spcAft>
                <a:spcPts val="1200"/>
              </a:spcAft>
              <a:buClr>
                <a:schemeClr val="accent2"/>
              </a:buClr>
              <a:buSzPct val="100000"/>
              <a:buFont typeface="Wingdings" panose="05000000000000000000" pitchFamily="2" charset="2"/>
              <a:buChar char="§"/>
              <a:defRPr sz="2300"/>
            </a:pPr>
            <a:r>
              <a:rPr sz="2200" dirty="0"/>
              <a:t>Most e-cigarettes contain nicotine. </a:t>
            </a:r>
            <a:r>
              <a:rPr lang="en-US" sz="2200" dirty="0"/>
              <a:t> </a:t>
            </a:r>
            <a:r>
              <a:rPr sz="2200" dirty="0"/>
              <a:t>Nicotine is highly addictive and can harm adolescent brain development, which continues into the early</a:t>
            </a:r>
            <a:r>
              <a:rPr lang="en-US" sz="2200" dirty="0"/>
              <a:t>-</a:t>
            </a:r>
            <a:r>
              <a:rPr sz="2200" dirty="0"/>
              <a:t> to mid-20s.</a:t>
            </a:r>
          </a:p>
          <a:p>
            <a:pPr marL="342900" indent="-342900">
              <a:spcBef>
                <a:spcPts val="0"/>
              </a:spcBef>
              <a:spcAft>
                <a:spcPts val="1200"/>
              </a:spcAft>
              <a:buClr>
                <a:schemeClr val="accent2"/>
              </a:buClr>
              <a:buSzPct val="100000"/>
              <a:buFont typeface="Wingdings" panose="05000000000000000000" pitchFamily="2" charset="2"/>
              <a:buChar char="§"/>
              <a:defRPr sz="2300"/>
            </a:pPr>
            <a:r>
              <a:rPr sz="2200" dirty="0"/>
              <a:t>E-cigarettes can contain other harmful substances besides nicotine.</a:t>
            </a:r>
          </a:p>
          <a:p>
            <a:pPr marL="342900" indent="-342900">
              <a:spcBef>
                <a:spcPts val="0"/>
              </a:spcBef>
              <a:spcAft>
                <a:spcPts val="1800"/>
              </a:spcAft>
              <a:buClr>
                <a:schemeClr val="accent2"/>
              </a:buClr>
              <a:buSzPct val="100000"/>
              <a:buFont typeface="Wingdings" panose="05000000000000000000" pitchFamily="2" charset="2"/>
              <a:buChar char="§"/>
              <a:defRPr sz="2300"/>
            </a:pPr>
            <a:r>
              <a:rPr sz="2200" dirty="0"/>
              <a:t>Young people who use e-cigarettes may be more likely to smoke cigarettes in the future.</a:t>
            </a:r>
          </a:p>
          <a:p>
            <a:pPr marL="0" lvl="3" indent="0">
              <a:spcBef>
                <a:spcPts val="0"/>
              </a:spcBef>
              <a:buClrTx/>
              <a:buSzTx/>
              <a:buNone/>
              <a:defRPr sz="2000">
                <a:solidFill>
                  <a:srgbClr val="FFD479"/>
                </a:solidFill>
              </a:defRPr>
            </a:pPr>
            <a:r>
              <a:rPr sz="2000" dirty="0">
                <a:solidFill>
                  <a:schemeClr val="bg1"/>
                </a:solidFill>
              </a:rPr>
              <a:t>More info:</a:t>
            </a:r>
            <a:r>
              <a:rPr lang="en-US" sz="2000" dirty="0">
                <a:solidFill>
                  <a:schemeClr val="bg1"/>
                </a:solidFill>
              </a:rPr>
              <a:t> </a:t>
            </a:r>
            <a:r>
              <a:rPr sz="2000" dirty="0">
                <a:solidFill>
                  <a:schemeClr val="bg1"/>
                </a:solidFill>
                <a:hlinkClick r:id="rId2"/>
              </a:rPr>
              <a:t>https://www.cdc.gov/tobacco/basic_information/e-cigarettes/Quick-Facts-on-the-Risks-of-E-cigarettes-for-Kids-Teens-and-Young-Adults.html</a:t>
            </a:r>
            <a:endParaRPr sz="2000" dirty="0">
              <a:solidFill>
                <a:schemeClr val="bg1"/>
              </a:solidFill>
            </a:endParaRPr>
          </a:p>
          <a:p>
            <a:pPr marL="0" lvl="8" indent="1828800" algn="r">
              <a:buClrTx/>
              <a:buSzTx/>
              <a:buNone/>
              <a:defRPr sz="2300"/>
            </a:pPr>
            <a:r>
              <a:rPr sz="1400" dirty="0">
                <a:solidFill>
                  <a:schemeClr val="accent3"/>
                </a:solidFill>
              </a:rPr>
              <a:t>Source:</a:t>
            </a:r>
            <a:r>
              <a:rPr lang="en-US" sz="1400" dirty="0">
                <a:solidFill>
                  <a:schemeClr val="accent3"/>
                </a:solidFill>
              </a:rPr>
              <a:t> </a:t>
            </a:r>
            <a:r>
              <a:rPr sz="1400" dirty="0">
                <a:solidFill>
                  <a:schemeClr val="accent3"/>
                </a:solidFill>
              </a:rPr>
              <a:t>cdc.gov</a:t>
            </a:r>
          </a:p>
        </p:txBody>
      </p:sp>
      <p:sp>
        <p:nvSpPr>
          <p:cNvPr id="224" name="HARMS TO TEENS"/>
          <p:cNvSpPr txBox="1">
            <a:spLocks noGrp="1"/>
          </p:cNvSpPr>
          <p:nvPr>
            <p:ph type="title"/>
          </p:nvPr>
        </p:nvSpPr>
        <p:spPr>
          <a:xfrm>
            <a:off x="0" y="-1"/>
            <a:ext cx="9144001" cy="1097280"/>
          </a:xfrm>
          <a:prstGeom prst="rect">
            <a:avLst/>
          </a:prstGeom>
        </p:spPr>
        <p:txBody>
          <a:bodyPr>
            <a:normAutofit/>
          </a:bodyPr>
          <a:lstStyle>
            <a:lvl1pPr algn="ctr" defTabSz="795527">
              <a:defRPr sz="3567">
                <a:solidFill>
                  <a:srgbClr val="FFD479"/>
                </a:solidFill>
                <a:effectLst>
                  <a:outerShdw blurRad="33147" dist="22098" dir="5400000" rotWithShape="0">
                    <a:srgbClr val="000000">
                      <a:alpha val="25000"/>
                    </a:srgbClr>
                  </a:outerShdw>
                </a:effectLst>
              </a:defRPr>
            </a:lvl1pPr>
          </a:lstStyle>
          <a:p>
            <a:r>
              <a:rPr lang="en-US" sz="3600" b="1" dirty="0">
                <a:solidFill>
                  <a:schemeClr val="accent3"/>
                </a:solidFill>
              </a:rPr>
              <a:t>Harms to Teens</a:t>
            </a:r>
            <a:endParaRPr sz="3600" b="1" dirty="0">
              <a:solidFill>
                <a:schemeClr val="accent3"/>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Most e-cigarettes contain nicotine, the highly addictive drug in tobacco. Nicotine is especially harmful to young people. The human brain keeps developing until around the age of 25. Using products with nicotine under age 25 can harm the part of the brai"/>
          <p:cNvSpPr txBox="1">
            <a:spLocks noGrp="1"/>
          </p:cNvSpPr>
          <p:nvPr>
            <p:ph type="body" sz="half" idx="1"/>
          </p:nvPr>
        </p:nvSpPr>
        <p:spPr>
          <a:xfrm>
            <a:off x="457200" y="1097281"/>
            <a:ext cx="8229600" cy="3504216"/>
          </a:xfrm>
          <a:prstGeom prst="rect">
            <a:avLst/>
          </a:prstGeom>
        </p:spPr>
        <p:txBody>
          <a:bodyPr/>
          <a:lstStyle/>
          <a:p>
            <a:pPr marL="0" marR="64007" indent="0">
              <a:spcBef>
                <a:spcPts val="0"/>
              </a:spcBef>
              <a:spcAft>
                <a:spcPts val="1800"/>
              </a:spcAft>
              <a:buClrTx/>
              <a:buSzTx/>
              <a:buNone/>
              <a:defRPr sz="2600"/>
            </a:pPr>
            <a:r>
              <a:rPr sz="2200" dirty="0"/>
              <a:t>Most e-cigarettes contain nicotine, the highly addictive drug in tobacco. </a:t>
            </a:r>
            <a:r>
              <a:rPr lang="en-US" sz="2200" dirty="0"/>
              <a:t> </a:t>
            </a:r>
            <a:r>
              <a:rPr sz="2200" dirty="0"/>
              <a:t>Nicotine is especially harmful to young people. </a:t>
            </a:r>
            <a:r>
              <a:rPr lang="en-US" sz="2200" dirty="0"/>
              <a:t> </a:t>
            </a:r>
            <a:r>
              <a:rPr sz="2200" dirty="0"/>
              <a:t>The human brain keeps developing until around the age of 25. </a:t>
            </a:r>
            <a:r>
              <a:rPr lang="en-US" sz="2200" dirty="0"/>
              <a:t> </a:t>
            </a:r>
            <a:r>
              <a:rPr sz="2200" dirty="0"/>
              <a:t>Using products with nicotine under age 25 can harm the part of the brain responsible for memory, attention, and learning.</a:t>
            </a:r>
          </a:p>
          <a:p>
            <a:pPr marL="0" marR="64007" indent="0">
              <a:spcBef>
                <a:spcPts val="0"/>
              </a:spcBef>
              <a:spcAft>
                <a:spcPts val="1800"/>
              </a:spcAft>
              <a:buClrTx/>
              <a:buSzTx/>
              <a:buNone/>
              <a:defRPr sz="2100">
                <a:solidFill>
                  <a:srgbClr val="FFD479"/>
                </a:solidFill>
              </a:defRPr>
            </a:pPr>
            <a:r>
              <a:rPr sz="2000" dirty="0">
                <a:solidFill>
                  <a:schemeClr val="bg1"/>
                </a:solidFill>
              </a:rPr>
              <a:t>More Info: </a:t>
            </a:r>
            <a:r>
              <a:rPr sz="2000" dirty="0">
                <a:hlinkClick r:id="rId2"/>
              </a:rPr>
              <a:t>https://www.cdc.gov/tobacco/features/back-to-school/e-cigarettes-talk-to-youth-about-risks/index.html</a:t>
            </a:r>
            <a:endParaRPr sz="2000" dirty="0"/>
          </a:p>
          <a:p>
            <a:pPr marL="0" marR="64007" indent="0" algn="r">
              <a:buClrTx/>
              <a:buSzTx/>
              <a:buNone/>
              <a:defRPr sz="2100"/>
            </a:pPr>
            <a:r>
              <a:rPr sz="1400" dirty="0">
                <a:solidFill>
                  <a:schemeClr val="accent3"/>
                </a:solidFill>
              </a:rPr>
              <a:t>Source:</a:t>
            </a:r>
            <a:r>
              <a:rPr lang="en-US" sz="1400" dirty="0">
                <a:solidFill>
                  <a:schemeClr val="accent3"/>
                </a:solidFill>
              </a:rPr>
              <a:t> </a:t>
            </a:r>
            <a:r>
              <a:rPr sz="1400" dirty="0">
                <a:solidFill>
                  <a:schemeClr val="accent3"/>
                </a:solidFill>
              </a:rPr>
              <a:t>cdc.gov</a:t>
            </a:r>
          </a:p>
        </p:txBody>
      </p:sp>
      <p:sp>
        <p:nvSpPr>
          <p:cNvPr id="228" name="More Harms To Youth"/>
          <p:cNvSpPr txBox="1">
            <a:spLocks noGrp="1"/>
          </p:cNvSpPr>
          <p:nvPr>
            <p:ph type="title"/>
          </p:nvPr>
        </p:nvSpPr>
        <p:spPr>
          <a:xfrm>
            <a:off x="0" y="0"/>
            <a:ext cx="9144000" cy="1097280"/>
          </a:xfrm>
          <a:prstGeom prst="rect">
            <a:avLst/>
          </a:prstGeom>
        </p:spPr>
        <p:txBody>
          <a:bodyPr>
            <a:normAutofit/>
          </a:bodyPr>
          <a:lstStyle>
            <a:lvl1pPr algn="ctr">
              <a:defRPr>
                <a:solidFill>
                  <a:srgbClr val="FFD479"/>
                </a:solidFill>
              </a:defRPr>
            </a:lvl1pPr>
          </a:lstStyle>
          <a:p>
            <a:r>
              <a:rPr sz="3600" b="1" dirty="0">
                <a:solidFill>
                  <a:schemeClr val="accent3"/>
                </a:solidFill>
              </a:rPr>
              <a:t>More Harms To Youth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Vape Pens/E-Cigs At A Glance"/>
          <p:cNvSpPr txBox="1">
            <a:spLocks noGrp="1"/>
          </p:cNvSpPr>
          <p:nvPr>
            <p:ph type="title"/>
          </p:nvPr>
        </p:nvSpPr>
        <p:spPr>
          <a:xfrm>
            <a:off x="0" y="0"/>
            <a:ext cx="9144000" cy="1238282"/>
          </a:xfrm>
          <a:prstGeom prst="rect">
            <a:avLst/>
          </a:prstGeom>
        </p:spPr>
        <p:txBody>
          <a:bodyPr>
            <a:normAutofit/>
          </a:bodyPr>
          <a:lstStyle>
            <a:lvl1pPr algn="ctr">
              <a:defRPr>
                <a:solidFill>
                  <a:srgbClr val="FFD479"/>
                </a:solidFill>
              </a:defRPr>
            </a:lvl1pPr>
          </a:lstStyle>
          <a:p>
            <a:r>
              <a:rPr sz="3600" b="1" dirty="0">
                <a:solidFill>
                  <a:schemeClr val="accent3"/>
                </a:solidFill>
              </a:rPr>
              <a:t>Vape Pens</a:t>
            </a:r>
            <a:r>
              <a:rPr lang="en-US" sz="3600" b="1" dirty="0">
                <a:solidFill>
                  <a:schemeClr val="accent3"/>
                </a:solidFill>
              </a:rPr>
              <a:t> </a:t>
            </a:r>
            <a:r>
              <a:rPr sz="3600" b="1" dirty="0">
                <a:solidFill>
                  <a:schemeClr val="accent3"/>
                </a:solidFill>
              </a:rPr>
              <a:t>/</a:t>
            </a:r>
            <a:r>
              <a:rPr lang="en-US" sz="3600" b="1" dirty="0">
                <a:solidFill>
                  <a:schemeClr val="accent3"/>
                </a:solidFill>
              </a:rPr>
              <a:t> </a:t>
            </a:r>
            <a:r>
              <a:rPr sz="3600" b="1" dirty="0">
                <a:solidFill>
                  <a:schemeClr val="accent3"/>
                </a:solidFill>
              </a:rPr>
              <a:t>E-Cigs </a:t>
            </a:r>
            <a:r>
              <a:rPr lang="en-US" sz="3600" b="1" dirty="0">
                <a:solidFill>
                  <a:schemeClr val="accent3"/>
                </a:solidFill>
              </a:rPr>
              <a:t>a</a:t>
            </a:r>
            <a:r>
              <a:rPr sz="3600" b="1" dirty="0">
                <a:solidFill>
                  <a:schemeClr val="accent3"/>
                </a:solidFill>
              </a:rPr>
              <a:t>t </a:t>
            </a:r>
            <a:r>
              <a:rPr lang="en-US" sz="3600" b="1" dirty="0">
                <a:solidFill>
                  <a:schemeClr val="accent3"/>
                </a:solidFill>
              </a:rPr>
              <a:t>a</a:t>
            </a:r>
            <a:r>
              <a:rPr sz="3600" b="1" dirty="0">
                <a:solidFill>
                  <a:schemeClr val="accent3"/>
                </a:solidFill>
              </a:rPr>
              <a:t> Glance</a:t>
            </a:r>
          </a:p>
        </p:txBody>
      </p:sp>
      <p:grpSp>
        <p:nvGrpSpPr>
          <p:cNvPr id="2" name="Group 1"/>
          <p:cNvGrpSpPr/>
          <p:nvPr/>
        </p:nvGrpSpPr>
        <p:grpSpPr>
          <a:xfrm>
            <a:off x="1917328" y="1301606"/>
            <a:ext cx="5309344" cy="4448358"/>
            <a:chOff x="2089296" y="1387250"/>
            <a:chExt cx="5309344" cy="4448358"/>
          </a:xfrm>
        </p:grpSpPr>
        <p:pic>
          <p:nvPicPr>
            <p:cNvPr id="233" name="shutterstock_1266103795.jpg" descr="shutterstock_126610379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2089296" y="1387250"/>
              <a:ext cx="5309344" cy="4448358"/>
            </a:xfrm>
            <a:prstGeom prst="rect">
              <a:avLst/>
            </a:prstGeom>
            <a:ln w="76200" cap="sq">
              <a:solidFill>
                <a:srgbClr val="EAEAEA"/>
              </a:solidFill>
              <a:miter/>
            </a:ln>
          </p:spPr>
        </p:pic>
        <p:sp>
          <p:nvSpPr>
            <p:cNvPr id="234" name="MOD…"/>
            <p:cNvSpPr txBox="1"/>
            <p:nvPr/>
          </p:nvSpPr>
          <p:spPr>
            <a:xfrm>
              <a:off x="5271360" y="3919782"/>
              <a:ext cx="760783" cy="784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1600">
                  <a:solidFill>
                    <a:srgbClr val="FF2600"/>
                  </a:solidFill>
                </a:defRPr>
              </a:pPr>
              <a:r>
                <a:rPr sz="1500" b="1" dirty="0">
                  <a:solidFill>
                    <a:srgbClr val="92D050"/>
                  </a:solidFill>
                  <a:effectLst>
                    <a:outerShdw blurRad="38100" dist="38100" dir="2700000" algn="tl">
                      <a:srgbClr val="000000">
                        <a:alpha val="43137"/>
                      </a:srgbClr>
                    </a:outerShdw>
                  </a:effectLst>
                </a:rPr>
                <a:t>MOD</a:t>
              </a:r>
            </a:p>
            <a:p>
              <a:pPr algn="ctr">
                <a:defRPr sz="1600">
                  <a:solidFill>
                    <a:srgbClr val="FF2600"/>
                  </a:solidFill>
                </a:defRPr>
              </a:pPr>
              <a:r>
                <a:rPr sz="1500" b="1" dirty="0">
                  <a:solidFill>
                    <a:srgbClr val="92D050"/>
                  </a:solidFill>
                  <a:effectLst>
                    <a:outerShdw blurRad="38100" dist="38100" dir="2700000" algn="tl">
                      <a:srgbClr val="000000">
                        <a:alpha val="43137"/>
                      </a:srgbClr>
                    </a:outerShdw>
                  </a:effectLst>
                </a:rPr>
                <a:t>VAPE</a:t>
              </a:r>
              <a:br>
                <a:rPr sz="1500" b="1" dirty="0">
                  <a:solidFill>
                    <a:srgbClr val="92D050"/>
                  </a:solidFill>
                  <a:effectLst>
                    <a:outerShdw blurRad="38100" dist="38100" dir="2700000" algn="tl">
                      <a:srgbClr val="000000">
                        <a:alpha val="43137"/>
                      </a:srgbClr>
                    </a:outerShdw>
                  </a:effectLst>
                </a:rPr>
              </a:br>
              <a:r>
                <a:rPr sz="1500" b="1" dirty="0">
                  <a:solidFill>
                    <a:srgbClr val="92D050"/>
                  </a:solidFill>
                  <a:effectLst>
                    <a:outerShdw blurRad="38100" dist="38100" dir="2700000" algn="tl">
                      <a:srgbClr val="000000">
                        <a:alpha val="43137"/>
                      </a:srgbClr>
                    </a:outerShdw>
                  </a:effectLst>
                </a:rPr>
                <a:t>DEVICE</a:t>
              </a:r>
            </a:p>
          </p:txBody>
        </p:sp>
        <p:sp>
          <p:nvSpPr>
            <p:cNvPr id="235" name="VAPE…"/>
            <p:cNvSpPr txBox="1"/>
            <p:nvPr/>
          </p:nvSpPr>
          <p:spPr>
            <a:xfrm>
              <a:off x="2491314" y="1718364"/>
              <a:ext cx="1167945"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1600">
                  <a:solidFill>
                    <a:srgbClr val="FF2600"/>
                  </a:solidFill>
                </a:defRPr>
              </a:pPr>
              <a:r>
                <a:rPr sz="1500" b="1" dirty="0">
                  <a:solidFill>
                    <a:srgbClr val="92D050"/>
                  </a:solidFill>
                  <a:effectLst>
                    <a:outerShdw blurRad="38100" dist="38100" dir="2700000" algn="tl">
                      <a:srgbClr val="000000">
                        <a:alpha val="43137"/>
                      </a:srgbClr>
                    </a:outerShdw>
                  </a:effectLst>
                </a:rPr>
                <a:t>VAPE</a:t>
              </a:r>
            </a:p>
            <a:p>
              <a:pPr algn="ctr">
                <a:defRPr sz="1600">
                  <a:solidFill>
                    <a:srgbClr val="FF2600"/>
                  </a:solidFill>
                </a:defRPr>
              </a:pPr>
              <a:r>
                <a:rPr sz="1500" b="1" dirty="0">
                  <a:solidFill>
                    <a:srgbClr val="92D050"/>
                  </a:solidFill>
                  <a:effectLst>
                    <a:outerShdw blurRad="38100" dist="38100" dir="2700000" algn="tl">
                      <a:srgbClr val="000000">
                        <a:alpha val="43137"/>
                      </a:srgbClr>
                    </a:outerShdw>
                  </a:effectLst>
                </a:rPr>
                <a:t>CARTRIDGE</a:t>
              </a:r>
            </a:p>
          </p:txBody>
        </p:sp>
        <p:sp>
          <p:nvSpPr>
            <p:cNvPr id="236" name="Mouthpiece"/>
            <p:cNvSpPr txBox="1"/>
            <p:nvPr/>
          </p:nvSpPr>
          <p:spPr>
            <a:xfrm>
              <a:off x="2130974" y="3640198"/>
              <a:ext cx="1305805" cy="3231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1600">
                  <a:solidFill>
                    <a:srgbClr val="FF2600"/>
                  </a:solidFill>
                </a:defRPr>
              </a:lvl1pPr>
            </a:lstStyle>
            <a:p>
              <a:r>
                <a:rPr lang="en-US" sz="1500" b="1" dirty="0">
                  <a:solidFill>
                    <a:srgbClr val="92D050"/>
                  </a:solidFill>
                  <a:effectLst>
                    <a:outerShdw blurRad="38100" dist="38100" dir="2700000" algn="tl">
                      <a:srgbClr val="000000">
                        <a:alpha val="43137"/>
                      </a:srgbClr>
                    </a:outerShdw>
                  </a:effectLst>
                </a:rPr>
                <a:t>MOUTHPIECE</a:t>
              </a:r>
              <a:endParaRPr sz="1500" b="1" dirty="0">
                <a:solidFill>
                  <a:srgbClr val="92D050"/>
                </a:solidFill>
                <a:effectLst>
                  <a:outerShdw blurRad="38100" dist="38100" dir="2700000" algn="tl">
                    <a:srgbClr val="000000">
                      <a:alpha val="43137"/>
                    </a:srgbClr>
                  </a:outerShdw>
                </a:effectLst>
              </a:endParaRPr>
            </a:p>
          </p:txBody>
        </p:sp>
        <p:sp>
          <p:nvSpPr>
            <p:cNvPr id="237" name="MOD…"/>
            <p:cNvSpPr txBox="1"/>
            <p:nvPr/>
          </p:nvSpPr>
          <p:spPr>
            <a:xfrm>
              <a:off x="4304610" y="4479256"/>
              <a:ext cx="760783" cy="784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1600">
                  <a:solidFill>
                    <a:srgbClr val="FF2600"/>
                  </a:solidFill>
                </a:defRPr>
              </a:pPr>
              <a:r>
                <a:rPr sz="1500" b="1" dirty="0">
                  <a:solidFill>
                    <a:srgbClr val="92D050"/>
                  </a:solidFill>
                  <a:effectLst>
                    <a:outerShdw blurRad="38100" dist="38100" dir="2700000" algn="tl">
                      <a:srgbClr val="000000">
                        <a:alpha val="43137"/>
                      </a:srgbClr>
                    </a:outerShdw>
                  </a:effectLst>
                </a:rPr>
                <a:t>MOD</a:t>
              </a:r>
            </a:p>
            <a:p>
              <a:pPr algn="ctr">
                <a:defRPr sz="1600">
                  <a:solidFill>
                    <a:srgbClr val="FF2600"/>
                  </a:solidFill>
                </a:defRPr>
              </a:pPr>
              <a:r>
                <a:rPr sz="1500" b="1" dirty="0">
                  <a:solidFill>
                    <a:srgbClr val="92D050"/>
                  </a:solidFill>
                  <a:effectLst>
                    <a:outerShdw blurRad="38100" dist="38100" dir="2700000" algn="tl">
                      <a:srgbClr val="000000">
                        <a:alpha val="43137"/>
                      </a:srgbClr>
                    </a:outerShdw>
                  </a:effectLst>
                </a:rPr>
                <a:t>VAPE</a:t>
              </a:r>
              <a:br>
                <a:rPr sz="1500" b="1" dirty="0">
                  <a:solidFill>
                    <a:srgbClr val="92D050"/>
                  </a:solidFill>
                  <a:effectLst>
                    <a:outerShdw blurRad="38100" dist="38100" dir="2700000" algn="tl">
                      <a:srgbClr val="000000">
                        <a:alpha val="43137"/>
                      </a:srgbClr>
                    </a:outerShdw>
                  </a:effectLst>
                </a:rPr>
              </a:br>
              <a:r>
                <a:rPr sz="1500" b="1" dirty="0">
                  <a:solidFill>
                    <a:srgbClr val="92D050"/>
                  </a:solidFill>
                  <a:effectLst>
                    <a:outerShdw blurRad="38100" dist="38100" dir="2700000" algn="tl">
                      <a:srgbClr val="000000">
                        <a:alpha val="43137"/>
                      </a:srgbClr>
                    </a:outerShdw>
                  </a:effectLst>
                </a:rPr>
                <a:t>DEVICE</a:t>
              </a:r>
            </a:p>
          </p:txBody>
        </p:sp>
        <p:sp>
          <p:nvSpPr>
            <p:cNvPr id="238" name="VAPE BATTERY"/>
            <p:cNvSpPr txBox="1"/>
            <p:nvPr/>
          </p:nvSpPr>
          <p:spPr>
            <a:xfrm>
              <a:off x="3428417" y="3803803"/>
              <a:ext cx="925892"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1600">
                  <a:solidFill>
                    <a:srgbClr val="FF2600"/>
                  </a:solidFill>
                </a:defRPr>
              </a:pPr>
              <a:r>
                <a:rPr sz="1500" b="1" dirty="0">
                  <a:solidFill>
                    <a:srgbClr val="92D050"/>
                  </a:solidFill>
                  <a:effectLst>
                    <a:outerShdw blurRad="38100" dist="38100" dir="2700000" algn="tl">
                      <a:srgbClr val="000000">
                        <a:alpha val="43137"/>
                      </a:srgbClr>
                    </a:outerShdw>
                  </a:effectLst>
                </a:rPr>
                <a:t>VAPE</a:t>
              </a:r>
              <a:br>
                <a:rPr sz="1500" b="1" dirty="0">
                  <a:solidFill>
                    <a:srgbClr val="92D050"/>
                  </a:solidFill>
                  <a:effectLst>
                    <a:outerShdw blurRad="38100" dist="38100" dir="2700000" algn="tl">
                      <a:srgbClr val="000000">
                        <a:alpha val="43137"/>
                      </a:srgbClr>
                    </a:outerShdw>
                  </a:effectLst>
                </a:rPr>
              </a:br>
              <a:r>
                <a:rPr sz="1500" b="1" dirty="0">
                  <a:solidFill>
                    <a:srgbClr val="92D050"/>
                  </a:solidFill>
                  <a:effectLst>
                    <a:outerShdw blurRad="38100" dist="38100" dir="2700000" algn="tl">
                      <a:srgbClr val="000000">
                        <a:alpha val="43137"/>
                      </a:srgbClr>
                    </a:outerShdw>
                  </a:effectLst>
                </a:rPr>
                <a:t>BATTERY</a:t>
              </a: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Nicotine addiction can look different from person to person. Even if you only use tobacco once in a while, you can be addicted and can have a hard time quitting.…"/>
          <p:cNvSpPr txBox="1">
            <a:spLocks noGrp="1"/>
          </p:cNvSpPr>
          <p:nvPr>
            <p:ph type="body" sz="half" idx="1"/>
          </p:nvPr>
        </p:nvSpPr>
        <p:spPr>
          <a:xfrm>
            <a:off x="457200" y="959633"/>
            <a:ext cx="8229600" cy="5224862"/>
          </a:xfrm>
          <a:prstGeom prst="rect">
            <a:avLst/>
          </a:prstGeom>
        </p:spPr>
        <p:txBody>
          <a:bodyPr/>
          <a:lstStyle/>
          <a:p>
            <a:pPr marL="342900" indent="-342900">
              <a:spcBef>
                <a:spcPts val="0"/>
              </a:spcBef>
              <a:spcAft>
                <a:spcPts val="600"/>
              </a:spcAft>
              <a:buClr>
                <a:schemeClr val="accent2"/>
              </a:buClr>
              <a:buSzPct val="100000"/>
              <a:buFont typeface="Wingdings" panose="05000000000000000000" pitchFamily="2" charset="2"/>
              <a:buChar char="§"/>
              <a:defRPr sz="1900"/>
            </a:pPr>
            <a:r>
              <a:rPr sz="2000" dirty="0"/>
              <a:t>Nicotine addiction can look different from person to person.</a:t>
            </a:r>
            <a:r>
              <a:rPr lang="en-US" sz="2000" dirty="0"/>
              <a:t>  </a:t>
            </a:r>
            <a:r>
              <a:rPr sz="2000" dirty="0"/>
              <a:t>Even if you only use tobacco once in a while, you can be addicted and can have a hard time quitting.</a:t>
            </a:r>
          </a:p>
          <a:p>
            <a:pPr marL="342900" indent="-342900">
              <a:spcBef>
                <a:spcPts val="0"/>
              </a:spcBef>
              <a:buClr>
                <a:schemeClr val="accent2"/>
              </a:buClr>
              <a:buSzPct val="100000"/>
              <a:buFont typeface="Wingdings" panose="05000000000000000000" pitchFamily="2" charset="2"/>
              <a:buChar char="§"/>
              <a:defRPr sz="1900" u="sng">
                <a:solidFill>
                  <a:srgbClr val="FFD479"/>
                </a:solidFill>
              </a:defRPr>
            </a:pPr>
            <a:r>
              <a:rPr lang="en-US" sz="2000" dirty="0">
                <a:solidFill>
                  <a:schemeClr val="bg1"/>
                </a:solidFill>
              </a:rPr>
              <a:t>Signs </a:t>
            </a:r>
            <a:r>
              <a:rPr sz="2000" dirty="0">
                <a:solidFill>
                  <a:schemeClr val="bg1"/>
                </a:solidFill>
              </a:rPr>
              <a:t>of nicotine addiction include:</a:t>
            </a:r>
          </a:p>
          <a:p>
            <a:pPr marL="457200" lvl="1" indent="-228600">
              <a:spcBef>
                <a:spcPts val="0"/>
              </a:spcBef>
              <a:buClr>
                <a:schemeClr val="accent2"/>
              </a:buClr>
              <a:buChar char="•"/>
              <a:defRPr sz="1900"/>
            </a:pPr>
            <a:r>
              <a:rPr sz="2000" dirty="0"/>
              <a:t>Cravings, or feeling like you really need to use tobacco</a:t>
            </a:r>
          </a:p>
          <a:p>
            <a:pPr marL="457200" lvl="1" indent="-228600">
              <a:spcBef>
                <a:spcPts val="0"/>
              </a:spcBef>
              <a:buClr>
                <a:schemeClr val="accent2"/>
              </a:buClr>
              <a:buChar char="•"/>
              <a:defRPr sz="1900"/>
            </a:pPr>
            <a:r>
              <a:rPr sz="2000" dirty="0"/>
              <a:t>Going out of your way to get tobacco</a:t>
            </a:r>
          </a:p>
          <a:p>
            <a:pPr marL="457200" lvl="1" indent="-228600">
              <a:spcBef>
                <a:spcPts val="0"/>
              </a:spcBef>
              <a:buClr>
                <a:schemeClr val="accent2"/>
              </a:buClr>
              <a:buChar char="•"/>
              <a:defRPr sz="1900"/>
            </a:pPr>
            <a:r>
              <a:rPr sz="2000" dirty="0"/>
              <a:t>Feeling anxious or irritable if you want to use tobacco but can’t</a:t>
            </a:r>
          </a:p>
          <a:p>
            <a:pPr marL="457200" lvl="1" indent="-228600">
              <a:spcBef>
                <a:spcPts val="0"/>
              </a:spcBef>
              <a:spcAft>
                <a:spcPts val="600"/>
              </a:spcAft>
              <a:buClr>
                <a:schemeClr val="accent2"/>
              </a:buClr>
              <a:buChar char="•"/>
              <a:defRPr sz="1900"/>
            </a:pPr>
            <a:r>
              <a:rPr sz="2000" dirty="0"/>
              <a:t>Continuing to use tobacco because you find it hard to stop</a:t>
            </a:r>
          </a:p>
          <a:p>
            <a:pPr marL="342900" indent="-342900">
              <a:spcBef>
                <a:spcPts val="0"/>
              </a:spcBef>
              <a:spcAft>
                <a:spcPts val="1200"/>
              </a:spcAft>
              <a:buClr>
                <a:schemeClr val="accent2"/>
              </a:buClr>
              <a:buSzPct val="100000"/>
              <a:buFont typeface="Wingdings" panose="05000000000000000000" pitchFamily="2" charset="2"/>
              <a:buChar char="§"/>
              <a:defRPr sz="1900"/>
            </a:pPr>
            <a:r>
              <a:rPr sz="2000" dirty="0"/>
              <a:t>When you’re addicted to nicotine, you may experience symptoms of nicotine withdrawal after you stop using tobacco.</a:t>
            </a:r>
            <a:r>
              <a:rPr lang="en-US" sz="2000" dirty="0"/>
              <a:t>  </a:t>
            </a:r>
            <a:r>
              <a:rPr sz="2000" dirty="0"/>
              <a:t>Craving cigarettes, feeling sad or irritable, or having trouble sleeping are some common symptoms of withdrawal. </a:t>
            </a:r>
            <a:r>
              <a:rPr lang="en-US" sz="2000" dirty="0"/>
              <a:t> </a:t>
            </a:r>
            <a:r>
              <a:rPr sz="2000" dirty="0"/>
              <a:t>These symptoms are usually strongest in the first week after quitting, but they are only temporary.</a:t>
            </a:r>
          </a:p>
          <a:p>
            <a:pPr marL="0" indent="0" algn="r">
              <a:buClrTx/>
              <a:buSzTx/>
              <a:buNone/>
              <a:defRPr sz="1400"/>
            </a:pPr>
            <a:r>
              <a:rPr sz="1400" dirty="0">
                <a:solidFill>
                  <a:schemeClr val="accent3"/>
                </a:solidFill>
              </a:rPr>
              <a:t>Source: https://teen.smokefree.gov/the-risks-of-tobacco/nicotine-addict</a:t>
            </a:r>
            <a:r>
              <a:rPr lang="en-US" sz="1400" dirty="0">
                <a:solidFill>
                  <a:schemeClr val="accent3"/>
                </a:solidFill>
              </a:rPr>
              <a:t>ion</a:t>
            </a:r>
            <a:endParaRPr sz="1400" dirty="0">
              <a:solidFill>
                <a:schemeClr val="accent3"/>
              </a:solidFill>
            </a:endParaRPr>
          </a:p>
        </p:txBody>
      </p:sp>
      <p:sp>
        <p:nvSpPr>
          <p:cNvPr id="241" name="Nicotine Addiction &amp; Withdrawals"/>
          <p:cNvSpPr txBox="1">
            <a:spLocks noGrp="1"/>
          </p:cNvSpPr>
          <p:nvPr>
            <p:ph type="title"/>
          </p:nvPr>
        </p:nvSpPr>
        <p:spPr>
          <a:xfrm>
            <a:off x="1265" y="0"/>
            <a:ext cx="9144000" cy="959633"/>
          </a:xfrm>
          <a:prstGeom prst="rect">
            <a:avLst/>
          </a:prstGeom>
        </p:spPr>
        <p:txBody>
          <a:bodyPr>
            <a:normAutofit/>
          </a:bodyPr>
          <a:lstStyle>
            <a:lvl1pPr algn="ctr" defTabSz="832104">
              <a:defRPr sz="3731">
                <a:solidFill>
                  <a:srgbClr val="FFD479"/>
                </a:solidFill>
                <a:effectLst>
                  <a:outerShdw blurRad="34671" dist="23114" dir="5400000" rotWithShape="0">
                    <a:srgbClr val="000000">
                      <a:alpha val="25000"/>
                    </a:srgbClr>
                  </a:outerShdw>
                </a:effectLst>
              </a:defRPr>
            </a:lvl1pPr>
          </a:lstStyle>
          <a:p>
            <a:r>
              <a:rPr sz="3600" b="1" dirty="0">
                <a:solidFill>
                  <a:schemeClr val="accent3"/>
                </a:solidFill>
              </a:rPr>
              <a:t>Nicotine Addiction &amp; Withdrawal</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Vapes &amp; Vape Pod Systems"/>
          <p:cNvSpPr txBox="1">
            <a:spLocks noGrp="1"/>
          </p:cNvSpPr>
          <p:nvPr>
            <p:ph type="title"/>
          </p:nvPr>
        </p:nvSpPr>
        <p:spPr>
          <a:xfrm>
            <a:off x="0" y="-1"/>
            <a:ext cx="9144000" cy="1327355"/>
          </a:xfrm>
          <a:prstGeom prst="rect">
            <a:avLst/>
          </a:prstGeom>
        </p:spPr>
        <p:txBody>
          <a:bodyPr>
            <a:normAutofit/>
          </a:bodyPr>
          <a:lstStyle>
            <a:lvl1pPr algn="ctr">
              <a:defRPr>
                <a:solidFill>
                  <a:srgbClr val="FFD479"/>
                </a:solidFill>
              </a:defRPr>
            </a:lvl1pPr>
          </a:lstStyle>
          <a:p>
            <a:r>
              <a:rPr sz="3600" b="1" dirty="0">
                <a:solidFill>
                  <a:schemeClr val="accent3"/>
                </a:solidFill>
              </a:rPr>
              <a:t>Vapes &amp; Vape Pod Systems</a:t>
            </a:r>
          </a:p>
        </p:txBody>
      </p:sp>
      <p:pic>
        <p:nvPicPr>
          <p:cNvPr id="245" name="shutterstock_1693185526.jpg" descr="shutterstock_1693185526.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579620" y="1449784"/>
            <a:ext cx="5984759" cy="3958591"/>
          </a:xfrm>
          <a:prstGeom prst="rect">
            <a:avLst/>
          </a:prstGeom>
          <a:ln w="76200" cap="sq">
            <a:solidFill>
              <a:srgbClr val="EAEAEA"/>
            </a:solidFill>
            <a:miter/>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A two part vape pen that includes a battery and a removable pod…"/>
          <p:cNvSpPr txBox="1">
            <a:spLocks noGrp="1"/>
          </p:cNvSpPr>
          <p:nvPr>
            <p:ph type="body" sz="half" idx="1"/>
          </p:nvPr>
        </p:nvSpPr>
        <p:spPr>
          <a:xfrm>
            <a:off x="457200" y="1097280"/>
            <a:ext cx="8229600" cy="3477124"/>
          </a:xfrm>
          <a:prstGeom prst="rect">
            <a:avLst/>
          </a:prstGeom>
        </p:spPr>
        <p:txBody>
          <a:bodyPr/>
          <a:lstStyle/>
          <a:p>
            <a:pPr marL="342900" indent="-342900">
              <a:spcBef>
                <a:spcPts val="0"/>
              </a:spcBef>
              <a:spcAft>
                <a:spcPts val="1200"/>
              </a:spcAft>
              <a:buClr>
                <a:schemeClr val="accent2"/>
              </a:buClr>
              <a:buSzPct val="100000"/>
              <a:buFont typeface="Wingdings" panose="05000000000000000000" pitchFamily="2" charset="2"/>
              <a:buChar char="§"/>
            </a:pPr>
            <a:r>
              <a:rPr sz="2200" dirty="0"/>
              <a:t>A two</a:t>
            </a:r>
            <a:r>
              <a:rPr lang="en-US" sz="2200" dirty="0"/>
              <a:t>-</a:t>
            </a:r>
            <a:r>
              <a:rPr sz="2200" dirty="0"/>
              <a:t>part vape pen that includes a battery and a</a:t>
            </a:r>
            <a:r>
              <a:rPr lang="en-US" sz="2200" dirty="0"/>
              <a:t> </a:t>
            </a:r>
            <a:r>
              <a:rPr sz="2200" dirty="0"/>
              <a:t>removable pod</a:t>
            </a:r>
          </a:p>
          <a:p>
            <a:pPr marL="342900" indent="-342900">
              <a:spcBef>
                <a:spcPts val="0"/>
              </a:spcBef>
              <a:spcAft>
                <a:spcPts val="1200"/>
              </a:spcAft>
              <a:buClr>
                <a:schemeClr val="accent2"/>
              </a:buClr>
              <a:buSzPct val="100000"/>
              <a:buFont typeface="Wingdings" panose="05000000000000000000" pitchFamily="2" charset="2"/>
              <a:buChar char="§"/>
            </a:pPr>
            <a:r>
              <a:rPr sz="2200" dirty="0"/>
              <a:t>The pod is either prefilled (generally disposable) or refillable (generally reusable)</a:t>
            </a:r>
            <a:r>
              <a:rPr lang="en-US" sz="2200" dirty="0"/>
              <a:t>.</a:t>
            </a:r>
            <a:endParaRPr sz="2200" dirty="0"/>
          </a:p>
          <a:p>
            <a:pPr marL="342900" indent="-342900">
              <a:spcBef>
                <a:spcPts val="0"/>
              </a:spcBef>
              <a:spcAft>
                <a:spcPts val="1200"/>
              </a:spcAft>
              <a:buClr>
                <a:schemeClr val="accent2"/>
              </a:buClr>
              <a:buSzPct val="100000"/>
              <a:buFont typeface="Wingdings" panose="05000000000000000000" pitchFamily="2" charset="2"/>
              <a:buChar char="§"/>
            </a:pPr>
            <a:r>
              <a:rPr sz="2200" dirty="0"/>
              <a:t>Also known as vape pods or pod mods</a:t>
            </a:r>
          </a:p>
        </p:txBody>
      </p:sp>
      <p:sp>
        <p:nvSpPr>
          <p:cNvPr id="248" name="Devices With Pods"/>
          <p:cNvSpPr txBox="1">
            <a:spLocks noGrp="1"/>
          </p:cNvSpPr>
          <p:nvPr>
            <p:ph type="title"/>
          </p:nvPr>
        </p:nvSpPr>
        <p:spPr>
          <a:xfrm>
            <a:off x="890" y="0"/>
            <a:ext cx="9144000" cy="1097280"/>
          </a:xfrm>
          <a:prstGeom prst="rect">
            <a:avLst/>
          </a:prstGeom>
        </p:spPr>
        <p:txBody>
          <a:bodyPr>
            <a:normAutofit/>
          </a:bodyPr>
          <a:lstStyle>
            <a:lvl1pPr algn="ctr">
              <a:defRPr>
                <a:solidFill>
                  <a:srgbClr val="FFD479"/>
                </a:solidFill>
              </a:defRPr>
            </a:lvl1pPr>
          </a:lstStyle>
          <a:p>
            <a:r>
              <a:rPr sz="3600" b="1" dirty="0">
                <a:solidFill>
                  <a:schemeClr val="accent3"/>
                </a:solidFill>
              </a:rPr>
              <a:t>Devices With Pods</a:t>
            </a:r>
          </a:p>
        </p:txBody>
      </p:sp>
      <p:pic>
        <p:nvPicPr>
          <p:cNvPr id="250" name="shutterstock_1519050200.jpg" descr="shutterstock_151905020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3822123" y="3571372"/>
            <a:ext cx="4864677" cy="2719229"/>
          </a:xfrm>
          <a:prstGeom prst="rect">
            <a:avLst/>
          </a:prstGeom>
          <a:ln w="76200" cap="sq">
            <a:solidFill>
              <a:srgbClr val="EAEAEA"/>
            </a:solidFill>
            <a:miter/>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RELOADED VAPE DEVICES"/>
          <p:cNvSpPr txBox="1">
            <a:spLocks noGrp="1"/>
          </p:cNvSpPr>
          <p:nvPr>
            <p:ph type="title"/>
          </p:nvPr>
        </p:nvSpPr>
        <p:spPr>
          <a:xfrm>
            <a:off x="0" y="3513"/>
            <a:ext cx="9144000" cy="1371600"/>
          </a:xfrm>
          <a:prstGeom prst="rect">
            <a:avLst/>
          </a:prstGeom>
        </p:spPr>
        <p:txBody>
          <a:bodyPr/>
          <a:lstStyle>
            <a:lvl1pPr algn="ctr">
              <a:defRPr>
                <a:solidFill>
                  <a:srgbClr val="FFD479"/>
                </a:solidFill>
              </a:defRPr>
            </a:lvl1pPr>
          </a:lstStyle>
          <a:p>
            <a:r>
              <a:rPr lang="en-US" b="1" dirty="0">
                <a:solidFill>
                  <a:schemeClr val="accent3"/>
                </a:solidFill>
              </a:rPr>
              <a:t>Self-Loading Vape Pods</a:t>
            </a:r>
            <a:endParaRPr b="1" dirty="0">
              <a:solidFill>
                <a:schemeClr val="accent3"/>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pic>
        <p:nvPicPr>
          <p:cNvPr id="7" name="Picture 2" descr="shutterstock_151762946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8113" y="1439863"/>
            <a:ext cx="6326187" cy="4217987"/>
          </a:xfrm>
          <a:prstGeom prst="rect">
            <a:avLst/>
          </a:prstGeom>
          <a:noFill/>
          <a:ln w="76200" cap="sq" cmpd="sng">
            <a:solidFill>
              <a:srgbClr val="EAEAEA"/>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7639234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RELOADED VAPE DEVICES"/>
          <p:cNvSpPr txBox="1">
            <a:spLocks noGrp="1"/>
          </p:cNvSpPr>
          <p:nvPr>
            <p:ph type="title"/>
          </p:nvPr>
        </p:nvSpPr>
        <p:spPr>
          <a:xfrm>
            <a:off x="0" y="3513"/>
            <a:ext cx="9144000" cy="1280160"/>
          </a:xfrm>
          <a:prstGeom prst="rect">
            <a:avLst/>
          </a:prstGeom>
        </p:spPr>
        <p:txBody>
          <a:bodyPr/>
          <a:lstStyle>
            <a:lvl1pPr algn="ctr">
              <a:defRPr>
                <a:solidFill>
                  <a:srgbClr val="FFD479"/>
                </a:solidFill>
              </a:defRPr>
            </a:lvl1pPr>
          </a:lstStyle>
          <a:p>
            <a:r>
              <a:rPr lang="en-US" b="1" dirty="0">
                <a:solidFill>
                  <a:schemeClr val="accent3"/>
                </a:solidFill>
              </a:rPr>
              <a:t>Preloaded Vape Devices</a:t>
            </a:r>
            <a:endParaRPr b="1" dirty="0">
              <a:solidFill>
                <a:schemeClr val="accent3"/>
              </a:solidFill>
            </a:endParaRPr>
          </a:p>
        </p:txBody>
      </p:sp>
      <p:sp>
        <p:nvSpPr>
          <p:cNvPr id="254" name="These are preloaded disposable vape pens…"/>
          <p:cNvSpPr txBox="1">
            <a:spLocks noGrp="1"/>
          </p:cNvSpPr>
          <p:nvPr>
            <p:ph type="body" idx="4294967295"/>
          </p:nvPr>
        </p:nvSpPr>
        <p:spPr>
          <a:xfrm>
            <a:off x="457200" y="1211336"/>
            <a:ext cx="8229600" cy="2633079"/>
          </a:xfrm>
          <a:prstGeom prst="rect">
            <a:avLst/>
          </a:prstGeom>
        </p:spPr>
        <p:txBody>
          <a:bodyPr/>
          <a:lstStyle/>
          <a:p>
            <a:pPr>
              <a:spcBef>
                <a:spcPts val="0"/>
              </a:spcBef>
              <a:spcAft>
                <a:spcPts val="1200"/>
              </a:spcAft>
              <a:buClr>
                <a:schemeClr val="accent2"/>
              </a:buClr>
              <a:buSzPct val="100000"/>
              <a:buFont typeface="Wingdings" panose="05000000000000000000" pitchFamily="2" charset="2"/>
              <a:buChar char="§"/>
              <a:defRPr sz="2600"/>
            </a:pPr>
            <a:r>
              <a:rPr sz="2200" dirty="0"/>
              <a:t>These are preloaded disposable vape pens</a:t>
            </a:r>
            <a:r>
              <a:rPr lang="en-US" sz="2200" dirty="0"/>
              <a:t>.</a:t>
            </a:r>
            <a:endParaRPr sz="2200" dirty="0"/>
          </a:p>
          <a:p>
            <a:pPr>
              <a:spcBef>
                <a:spcPts val="0"/>
              </a:spcBef>
              <a:spcAft>
                <a:spcPts val="1200"/>
              </a:spcAft>
              <a:buClr>
                <a:schemeClr val="accent2"/>
              </a:buClr>
              <a:buSzPct val="100000"/>
              <a:buFont typeface="Wingdings" panose="05000000000000000000" pitchFamily="2" charset="2"/>
              <a:buChar char="§"/>
              <a:defRPr sz="2600"/>
            </a:pPr>
            <a:r>
              <a:rPr sz="2200" dirty="0"/>
              <a:t>They have an approximate number of puffs</a:t>
            </a:r>
            <a:r>
              <a:rPr lang="en-US" sz="2200" dirty="0"/>
              <a:t>, after which </a:t>
            </a:r>
            <a:r>
              <a:rPr sz="2200" dirty="0"/>
              <a:t>you throw the entire device away</a:t>
            </a:r>
            <a:r>
              <a:rPr lang="en-US" sz="2200" dirty="0"/>
              <a:t>.</a:t>
            </a:r>
            <a:endParaRPr sz="2200" dirty="0"/>
          </a:p>
          <a:p>
            <a:pPr>
              <a:spcBef>
                <a:spcPts val="0"/>
              </a:spcBef>
              <a:spcAft>
                <a:spcPts val="1200"/>
              </a:spcAft>
              <a:buClr>
                <a:schemeClr val="accent2"/>
              </a:buClr>
              <a:buSzPct val="100000"/>
              <a:buFont typeface="Wingdings" panose="05000000000000000000" pitchFamily="2" charset="2"/>
              <a:buChar char="§"/>
              <a:defRPr sz="2600"/>
            </a:pPr>
            <a:r>
              <a:rPr sz="2200" dirty="0"/>
              <a:t>No</a:t>
            </a:r>
            <a:r>
              <a:rPr lang="en-US" sz="2200" dirty="0"/>
              <a:t> </a:t>
            </a:r>
            <a:r>
              <a:rPr sz="2200" dirty="0"/>
              <a:t>on/off switch</a:t>
            </a:r>
            <a:r>
              <a:rPr lang="en-US" sz="2200" dirty="0"/>
              <a:t> – </a:t>
            </a:r>
            <a:r>
              <a:rPr sz="2200" dirty="0"/>
              <a:t>you just take a draw</a:t>
            </a:r>
            <a:r>
              <a:rPr lang="en-US" sz="2200" dirty="0"/>
              <a:t>.</a:t>
            </a:r>
            <a:endParaRPr sz="2200" dirty="0"/>
          </a:p>
          <a:p>
            <a:pPr>
              <a:spcBef>
                <a:spcPts val="0"/>
              </a:spcBef>
              <a:spcAft>
                <a:spcPts val="1200"/>
              </a:spcAft>
              <a:buClr>
                <a:schemeClr val="accent2"/>
              </a:buClr>
              <a:buSzPct val="100000"/>
              <a:buFont typeface="Wingdings" panose="05000000000000000000" pitchFamily="2" charset="2"/>
              <a:buChar char="§"/>
              <a:defRPr sz="2600"/>
            </a:pPr>
            <a:r>
              <a:rPr sz="2200" dirty="0"/>
              <a:t>Mouthpiece is attached to device</a:t>
            </a:r>
            <a:r>
              <a:rPr lang="en-US" sz="2200" dirty="0"/>
              <a:t>.</a:t>
            </a:r>
            <a:endParaRPr sz="2200" dirty="0"/>
          </a:p>
          <a:p>
            <a:pPr>
              <a:spcBef>
                <a:spcPts val="0"/>
              </a:spcBef>
              <a:spcAft>
                <a:spcPts val="1200"/>
              </a:spcAft>
              <a:buClr>
                <a:schemeClr val="accent2"/>
              </a:buClr>
              <a:buSzPct val="100000"/>
              <a:buFont typeface="Wingdings" panose="05000000000000000000" pitchFamily="2" charset="2"/>
              <a:buChar char="§"/>
              <a:defRPr sz="2600"/>
            </a:pPr>
            <a:r>
              <a:rPr lang="en-US" sz="2200" dirty="0"/>
              <a:t>AKA</a:t>
            </a:r>
            <a:r>
              <a:rPr sz="2200" dirty="0"/>
              <a:t> </a:t>
            </a:r>
            <a:r>
              <a:rPr lang="en-US" sz="2200" dirty="0"/>
              <a:t>"</a:t>
            </a:r>
            <a:r>
              <a:rPr sz="2200" dirty="0"/>
              <a:t>vape stick</a:t>
            </a:r>
            <a:r>
              <a:rPr lang="en-US" sz="2200" dirty="0"/>
              <a:t>"</a:t>
            </a:r>
            <a:r>
              <a:rPr sz="2200" dirty="0"/>
              <a:t> or </a:t>
            </a:r>
            <a:r>
              <a:rPr lang="en-US" sz="2200" dirty="0"/>
              <a:t>"</a:t>
            </a:r>
            <a:r>
              <a:rPr sz="2200" dirty="0" err="1"/>
              <a:t>nic</a:t>
            </a:r>
            <a:r>
              <a:rPr sz="2200" dirty="0"/>
              <a:t> stick</a:t>
            </a:r>
            <a:r>
              <a:rPr lang="en-US" sz="2200" dirty="0"/>
              <a:t>"</a:t>
            </a:r>
            <a:endParaRPr sz="2200" dirty="0"/>
          </a:p>
        </p:txBody>
      </p:sp>
      <p:pic>
        <p:nvPicPr>
          <p:cNvPr id="253" name="shutterstock_1638244339 (1).jpg" descr="shutterstock_1638244339 (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5477162" y="3673402"/>
            <a:ext cx="3325999" cy="2824814"/>
          </a:xfrm>
          <a:prstGeom prst="rect">
            <a:avLst/>
          </a:prstGeom>
          <a:ln w="76200" cap="sq">
            <a:solidFill>
              <a:srgbClr val="EAEAEA"/>
            </a:solidFill>
            <a:miter/>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Marijuana"/>
          <p:cNvSpPr txBox="1">
            <a:spLocks noGrp="1"/>
          </p:cNvSpPr>
          <p:nvPr>
            <p:ph type="title"/>
          </p:nvPr>
        </p:nvSpPr>
        <p:spPr>
          <a:xfrm>
            <a:off x="0" y="-1"/>
            <a:ext cx="9144000" cy="1300621"/>
          </a:xfrm>
          <a:prstGeom prst="rect">
            <a:avLst/>
          </a:prstGeom>
        </p:spPr>
        <p:txBody>
          <a:bodyPr>
            <a:normAutofit/>
          </a:bodyPr>
          <a:lstStyle>
            <a:lvl1pPr algn="ctr">
              <a:defRPr sz="5500">
                <a:solidFill>
                  <a:srgbClr val="8EFA00"/>
                </a:solidFill>
              </a:defRPr>
            </a:lvl1pPr>
          </a:lstStyle>
          <a:p>
            <a:r>
              <a:rPr sz="4000" b="1" cap="all" dirty="0">
                <a:solidFill>
                  <a:schemeClr val="accent3"/>
                </a:solidFill>
              </a:rPr>
              <a:t> Marijuana</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grpSp>
        <p:nvGrpSpPr>
          <p:cNvPr id="2" name="Group 1"/>
          <p:cNvGrpSpPr/>
          <p:nvPr/>
        </p:nvGrpSpPr>
        <p:grpSpPr>
          <a:xfrm>
            <a:off x="1039265" y="1300621"/>
            <a:ext cx="7065469" cy="4326575"/>
            <a:chOff x="1039265" y="1261292"/>
            <a:chExt cx="7065469" cy="4326575"/>
          </a:xfrm>
        </p:grpSpPr>
        <p:pic>
          <p:nvPicPr>
            <p:cNvPr id="257" name="shutterstock_1413400469.jpg" descr="shutterstock_1413400469.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039265" y="1261292"/>
              <a:ext cx="7065469" cy="4326575"/>
            </a:xfrm>
            <a:prstGeom prst="rect">
              <a:avLst/>
            </a:prstGeom>
            <a:ln w="76200" cap="sq">
              <a:solidFill>
                <a:srgbClr val="EAEAEA"/>
              </a:solidFill>
              <a:miter/>
            </a:ln>
          </p:spPr>
        </p:pic>
        <p:sp>
          <p:nvSpPr>
            <p:cNvPr id="258" name="Traditional…"/>
            <p:cNvSpPr txBox="1"/>
            <p:nvPr/>
          </p:nvSpPr>
          <p:spPr>
            <a:xfrm>
              <a:off x="1395131" y="1530572"/>
              <a:ext cx="1950211" cy="8925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3600">
                  <a:solidFill>
                    <a:srgbClr val="FF2600"/>
                  </a:solidFill>
                </a:defRPr>
              </a:pPr>
              <a:r>
                <a:rPr sz="2600" b="1" dirty="0">
                  <a:solidFill>
                    <a:schemeClr val="accent2"/>
                  </a:solidFill>
                  <a:effectLst>
                    <a:outerShdw blurRad="38100" dist="38100" dir="2700000" algn="tl">
                      <a:srgbClr val="000000">
                        <a:alpha val="43137"/>
                      </a:srgbClr>
                    </a:outerShdw>
                  </a:effectLst>
                </a:rPr>
                <a:t>Traditional </a:t>
              </a:r>
            </a:p>
            <a:p>
              <a:pPr algn="ctr">
                <a:defRPr sz="3600">
                  <a:solidFill>
                    <a:srgbClr val="FF2600"/>
                  </a:solidFill>
                </a:defRPr>
              </a:pPr>
              <a:r>
                <a:rPr sz="2600" b="1" dirty="0">
                  <a:solidFill>
                    <a:schemeClr val="accent2"/>
                  </a:solidFill>
                  <a:effectLst>
                    <a:outerShdw blurRad="38100" dist="38100" dir="2700000" algn="tl">
                      <a:srgbClr val="000000">
                        <a:alpha val="43137"/>
                      </a:srgbClr>
                    </a:outerShdw>
                  </a:effectLst>
                </a:rPr>
                <a:t>Marijuana</a:t>
              </a:r>
            </a:p>
          </p:txBody>
        </p:sp>
        <p:sp>
          <p:nvSpPr>
            <p:cNvPr id="8" name="Traditional…"/>
            <p:cNvSpPr txBox="1"/>
            <p:nvPr/>
          </p:nvSpPr>
          <p:spPr>
            <a:xfrm>
              <a:off x="5363689" y="4143719"/>
              <a:ext cx="2459967" cy="8925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3600">
                  <a:solidFill>
                    <a:srgbClr val="FF2600"/>
                  </a:solidFill>
                </a:defRPr>
              </a:pPr>
              <a:r>
                <a:rPr lang="en-US" sz="2600" b="1" dirty="0">
                  <a:solidFill>
                    <a:schemeClr val="accent2"/>
                  </a:solidFill>
                  <a:effectLst>
                    <a:outerShdw blurRad="38100" dist="38100" dir="2700000" algn="tl">
                      <a:srgbClr val="000000">
                        <a:alpha val="43137"/>
                      </a:srgbClr>
                    </a:outerShdw>
                  </a:effectLst>
                </a:rPr>
                <a:t>Marijuana Wax</a:t>
              </a:r>
              <a:br>
                <a:rPr lang="en-US" sz="2600" b="1" dirty="0">
                  <a:solidFill>
                    <a:schemeClr val="accent2"/>
                  </a:solidFill>
                  <a:effectLst>
                    <a:outerShdw blurRad="38100" dist="38100" dir="2700000" algn="tl">
                      <a:srgbClr val="000000">
                        <a:alpha val="43137"/>
                      </a:srgbClr>
                    </a:outerShdw>
                  </a:effectLst>
                </a:rPr>
              </a:br>
              <a:r>
                <a:rPr lang="en-US" sz="2600" b="1" dirty="0">
                  <a:solidFill>
                    <a:schemeClr val="accent2"/>
                  </a:solidFill>
                  <a:effectLst>
                    <a:outerShdw blurRad="38100" dist="38100" dir="2700000" algn="tl">
                      <a:srgbClr val="000000">
                        <a:alpha val="43137"/>
                      </a:srgbClr>
                    </a:outerShdw>
                  </a:effectLst>
                </a:rPr>
                <a:t>AKA "Dab"</a:t>
              </a:r>
              <a:endParaRPr sz="2600" b="1" dirty="0">
                <a:solidFill>
                  <a:schemeClr val="accent2"/>
                </a:solidFill>
                <a:effectLst>
                  <a:outerShdw blurRad="38100" dist="38100" dir="2700000" algn="tl">
                    <a:srgbClr val="000000">
                      <a:alpha val="43137"/>
                    </a:srgbClr>
                  </a:outerShdw>
                </a:effectLst>
              </a:endParaRPr>
            </a:p>
          </p:txBody>
        </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his presentation is intended for education purposes only for educators, schools and parents (Not intended for Youth).…"/>
          <p:cNvSpPr txBox="1">
            <a:spLocks noGrp="1"/>
          </p:cNvSpPr>
          <p:nvPr>
            <p:ph type="body" sz="half" idx="1"/>
          </p:nvPr>
        </p:nvSpPr>
        <p:spPr>
          <a:xfrm>
            <a:off x="457200" y="1097280"/>
            <a:ext cx="8229600" cy="4465686"/>
          </a:xfrm>
          <a:prstGeom prst="rect">
            <a:avLst/>
          </a:prstGeom>
        </p:spPr>
        <p:txBody>
          <a:bodyPr/>
          <a:lstStyle/>
          <a:p>
            <a:pPr marL="365125" indent="-255588">
              <a:spcBef>
                <a:spcPts val="0"/>
              </a:spcBef>
              <a:spcAft>
                <a:spcPts val="1800"/>
              </a:spcAft>
              <a:defRPr sz="2600"/>
            </a:pPr>
            <a:r>
              <a:rPr sz="2400" dirty="0"/>
              <a:t>This presentation is intended for education</a:t>
            </a:r>
            <a:r>
              <a:rPr lang="en-US" sz="2400" dirty="0"/>
              <a:t>al</a:t>
            </a:r>
            <a:r>
              <a:rPr sz="2400" dirty="0"/>
              <a:t> purposes only for educators, schools</a:t>
            </a:r>
            <a:r>
              <a:rPr lang="en-US" sz="2400" dirty="0"/>
              <a:t>,</a:t>
            </a:r>
            <a:r>
              <a:rPr sz="2400" dirty="0"/>
              <a:t> and parents </a:t>
            </a:r>
            <a:r>
              <a:rPr sz="2400" b="1" dirty="0"/>
              <a:t>(</a:t>
            </a:r>
            <a:r>
              <a:rPr lang="en-US" sz="2400" b="1" dirty="0"/>
              <a:t>n</a:t>
            </a:r>
            <a:r>
              <a:rPr sz="2400" b="1" dirty="0"/>
              <a:t>ot intended for </a:t>
            </a:r>
            <a:r>
              <a:rPr lang="en-US" sz="2400" b="1" dirty="0"/>
              <a:t>y</a:t>
            </a:r>
            <a:r>
              <a:rPr sz="2400" b="1" dirty="0"/>
              <a:t>outh)</a:t>
            </a:r>
            <a:r>
              <a:rPr sz="2400" dirty="0"/>
              <a:t>.</a:t>
            </a:r>
          </a:p>
          <a:p>
            <a:pPr marL="365125" indent="-255588">
              <a:spcBef>
                <a:spcPts val="0"/>
              </a:spcBef>
              <a:spcAft>
                <a:spcPts val="1800"/>
              </a:spcAft>
              <a:defRPr sz="2600"/>
            </a:pPr>
            <a:r>
              <a:rPr sz="2400" dirty="0"/>
              <a:t>This is a drug awareness presentation.  If you need more help/resources</a:t>
            </a:r>
            <a:r>
              <a:rPr lang="en-US" sz="2400" dirty="0"/>
              <a:t>,</a:t>
            </a:r>
            <a:r>
              <a:rPr sz="2400" dirty="0"/>
              <a:t> please contact your local prevention/education agencies.</a:t>
            </a:r>
          </a:p>
          <a:p>
            <a:pPr marL="365125" indent="-255588">
              <a:spcBef>
                <a:spcPts val="0"/>
              </a:spcBef>
              <a:spcAft>
                <a:spcPts val="1800"/>
              </a:spcAft>
              <a:defRPr sz="2600"/>
            </a:pPr>
            <a:r>
              <a:rPr sz="2400" dirty="0"/>
              <a:t>Everything is person</a:t>
            </a:r>
            <a:r>
              <a:rPr lang="en-US" sz="2400" dirty="0"/>
              <a:t>-</a:t>
            </a:r>
            <a:r>
              <a:rPr sz="2400" dirty="0"/>
              <a:t>specific</a:t>
            </a:r>
            <a:r>
              <a:rPr lang="en-US" sz="2400" dirty="0"/>
              <a:t>.  "N</a:t>
            </a:r>
            <a:r>
              <a:rPr sz="2400" dirty="0"/>
              <a:t>o one thing means any one thing</a:t>
            </a:r>
            <a:r>
              <a:rPr lang="en-US" sz="2400" dirty="0"/>
              <a:t>."</a:t>
            </a:r>
            <a:endParaRPr sz="2400" dirty="0"/>
          </a:p>
          <a:p>
            <a:pPr marL="365125" indent="-255588">
              <a:defRPr sz="2600"/>
            </a:pPr>
            <a:r>
              <a:rPr sz="2400" dirty="0"/>
              <a:t>Images are purchased stock images.</a:t>
            </a:r>
          </a:p>
        </p:txBody>
      </p:sp>
      <p:sp>
        <p:nvSpPr>
          <p:cNvPr id="129" name="Housekeeping"/>
          <p:cNvSpPr txBox="1">
            <a:spLocks noGrp="1"/>
          </p:cNvSpPr>
          <p:nvPr>
            <p:ph type="title"/>
          </p:nvPr>
        </p:nvSpPr>
        <p:spPr>
          <a:xfrm>
            <a:off x="0" y="0"/>
            <a:ext cx="9144000" cy="1097280"/>
          </a:xfrm>
          <a:prstGeom prst="rect">
            <a:avLst/>
          </a:prstGeom>
        </p:spPr>
        <p:txBody>
          <a:bodyPr>
            <a:normAutofit/>
          </a:bodyPr>
          <a:lstStyle>
            <a:lvl1pPr algn="ctr">
              <a:defRPr>
                <a:solidFill>
                  <a:srgbClr val="FFD479"/>
                </a:solidFill>
              </a:defRPr>
            </a:lvl1pPr>
          </a:lstStyle>
          <a:p>
            <a:r>
              <a:rPr lang="en-US" sz="4000" dirty="0">
                <a:solidFill>
                  <a:schemeClr val="accent3"/>
                </a:solidFill>
              </a:rPr>
              <a:t>HOUSEKEEPING</a:t>
            </a:r>
            <a:endParaRPr sz="4000" dirty="0">
              <a:solidFill>
                <a:schemeClr val="accent3"/>
              </a:solidFill>
            </a:endParaRPr>
          </a:p>
        </p:txBody>
      </p:sp>
      <p:sp>
        <p:nvSpPr>
          <p:cNvPr id="130" name="Created July 2020"/>
          <p:cNvSpPr txBox="1"/>
          <p:nvPr/>
        </p:nvSpPr>
        <p:spPr>
          <a:xfrm>
            <a:off x="6606942" y="5795910"/>
            <a:ext cx="2097688"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a:solidFill>
                  <a:srgbClr val="FFD479"/>
                </a:solidFill>
              </a:defRPr>
            </a:lvl1pPr>
          </a:lstStyle>
          <a:p>
            <a:r>
              <a:rPr dirty="0">
                <a:solidFill>
                  <a:schemeClr val="accent3"/>
                </a:solidFill>
              </a:rPr>
              <a:t>Created July 2020</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Marijuana—also called weed, herb, pot, grass, bud, ganja, Mary Jane, and a vast number of other slang terms—is a greenish-gray mixture of the dried flowers of Cannabis sativa."/>
          <p:cNvSpPr txBox="1">
            <a:spLocks noGrp="1"/>
          </p:cNvSpPr>
          <p:nvPr>
            <p:ph type="body" sz="half" idx="1"/>
          </p:nvPr>
        </p:nvSpPr>
        <p:spPr>
          <a:xfrm>
            <a:off x="457200" y="1097281"/>
            <a:ext cx="8229600" cy="1734409"/>
          </a:xfrm>
          <a:prstGeom prst="rect">
            <a:avLst/>
          </a:prstGeom>
        </p:spPr>
        <p:txBody>
          <a:bodyPr/>
          <a:lstStyle/>
          <a:p>
            <a:pPr marL="0" marR="64007" indent="0">
              <a:spcBef>
                <a:spcPts val="0"/>
              </a:spcBef>
              <a:spcAft>
                <a:spcPts val="600"/>
              </a:spcAft>
              <a:buClrTx/>
              <a:buSzTx/>
              <a:buNone/>
              <a:defRPr sz="2400"/>
            </a:pPr>
            <a:r>
              <a:rPr sz="2200" dirty="0"/>
              <a:t>Marijuana</a:t>
            </a:r>
            <a:r>
              <a:rPr lang="en-US" sz="2200" dirty="0"/>
              <a:t> </a:t>
            </a:r>
            <a:r>
              <a:rPr sz="2200" dirty="0"/>
              <a:t>—</a:t>
            </a:r>
            <a:r>
              <a:rPr lang="en-US" sz="2200" dirty="0"/>
              <a:t> </a:t>
            </a:r>
            <a:r>
              <a:rPr sz="2200" dirty="0"/>
              <a:t>also called weed, herb, pot, grass, bud, ganja, Mary Jane, and a vast number of other slang terms</a:t>
            </a:r>
            <a:r>
              <a:rPr lang="en-US" sz="2200" dirty="0"/>
              <a:t> </a:t>
            </a:r>
            <a:r>
              <a:rPr sz="2200" dirty="0"/>
              <a:t>—</a:t>
            </a:r>
            <a:r>
              <a:rPr lang="en-US" sz="2200" dirty="0"/>
              <a:t> </a:t>
            </a:r>
            <a:r>
              <a:rPr sz="2200" dirty="0"/>
              <a:t>is a greenish-gray mixture of the dried flowers of Cannabis sativa.</a:t>
            </a:r>
            <a:endParaRPr lang="en-US" sz="2200" dirty="0"/>
          </a:p>
          <a:p>
            <a:pPr marL="0" marR="64007" indent="0" algn="r">
              <a:spcBef>
                <a:spcPts val="0"/>
              </a:spcBef>
              <a:spcAft>
                <a:spcPts val="600"/>
              </a:spcAft>
              <a:buClrTx/>
              <a:buSzTx/>
              <a:buNone/>
              <a:defRPr sz="2400"/>
            </a:pPr>
            <a:r>
              <a:rPr lang="en-US" sz="1500" dirty="0">
                <a:solidFill>
                  <a:schemeClr val="accent3"/>
                </a:solidFill>
              </a:rPr>
              <a:t>Source:  https://www.dea.gov/factsheets/marijuana</a:t>
            </a:r>
          </a:p>
        </p:txBody>
      </p:sp>
      <p:sp>
        <p:nvSpPr>
          <p:cNvPr id="264" name="What is Marijuana ?"/>
          <p:cNvSpPr txBox="1">
            <a:spLocks noGrp="1"/>
          </p:cNvSpPr>
          <p:nvPr>
            <p:ph type="title"/>
          </p:nvPr>
        </p:nvSpPr>
        <p:spPr>
          <a:xfrm>
            <a:off x="0" y="0"/>
            <a:ext cx="9144000" cy="1097280"/>
          </a:xfrm>
          <a:prstGeom prst="rect">
            <a:avLst/>
          </a:prstGeom>
        </p:spPr>
        <p:txBody>
          <a:bodyPr>
            <a:normAutofit/>
          </a:bodyPr>
          <a:lstStyle>
            <a:lvl1pPr algn="ctr">
              <a:defRPr>
                <a:solidFill>
                  <a:srgbClr val="8EFA00"/>
                </a:solidFill>
              </a:defRPr>
            </a:lvl1pPr>
          </a:lstStyle>
          <a:p>
            <a:r>
              <a:rPr sz="3600" b="1" dirty="0">
                <a:solidFill>
                  <a:schemeClr val="accent3"/>
                </a:solidFill>
              </a:rPr>
              <a:t>What </a:t>
            </a:r>
            <a:r>
              <a:rPr lang="en-US" sz="3600" b="1" dirty="0">
                <a:solidFill>
                  <a:schemeClr val="accent3"/>
                </a:solidFill>
              </a:rPr>
              <a:t>I</a:t>
            </a:r>
            <a:r>
              <a:rPr sz="3600" b="1" dirty="0">
                <a:solidFill>
                  <a:schemeClr val="accent3"/>
                </a:solidFill>
              </a:rPr>
              <a:t>s Marijuana ?</a:t>
            </a:r>
          </a:p>
        </p:txBody>
      </p:sp>
      <p:pic>
        <p:nvPicPr>
          <p:cNvPr id="266" name="shutterstock_1458029975.jpg" descr="shutterstock_145802997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2246798" y="3034061"/>
            <a:ext cx="6440002" cy="2998473"/>
          </a:xfrm>
          <a:prstGeom prst="rect">
            <a:avLst/>
          </a:prstGeom>
          <a:ln w="76200" cap="sq">
            <a:solidFill>
              <a:srgbClr val="EAEAEA"/>
            </a:solidFill>
            <a:miter/>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 name="shutterstock_1351489946.pdf" descr="shutterstock_1351489946.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943" y="1588301"/>
            <a:ext cx="5670114" cy="4365990"/>
          </a:xfrm>
          <a:prstGeom prst="rect">
            <a:avLst/>
          </a:prstGeom>
          <a:ln w="76200" cap="sq">
            <a:solidFill>
              <a:srgbClr val="EAEAEA"/>
            </a:solidFill>
            <a:miter/>
          </a:ln>
        </p:spPr>
      </p:pic>
      <p:sp>
        <p:nvSpPr>
          <p:cNvPr id="275" name="420 is Known as the National “Stoner” Holiday"/>
          <p:cNvSpPr txBox="1">
            <a:spLocks noGrp="1"/>
          </p:cNvSpPr>
          <p:nvPr>
            <p:ph type="title"/>
          </p:nvPr>
        </p:nvSpPr>
        <p:spPr>
          <a:xfrm>
            <a:off x="0" y="0"/>
            <a:ext cx="9144000" cy="1645920"/>
          </a:xfrm>
          <a:prstGeom prst="rect">
            <a:avLst/>
          </a:prstGeom>
        </p:spPr>
        <p:txBody>
          <a:bodyPr>
            <a:normAutofit/>
          </a:bodyPr>
          <a:lstStyle>
            <a:lvl1pPr algn="ctr" defTabSz="521208">
              <a:defRPr sz="3135">
                <a:solidFill>
                  <a:srgbClr val="8EFA00"/>
                </a:solidFill>
                <a:effectLst>
                  <a:outerShdw blurRad="21717" dist="14478" dir="5400000" rotWithShape="0">
                    <a:srgbClr val="000000">
                      <a:alpha val="25000"/>
                    </a:srgbClr>
                  </a:outerShdw>
                </a:effectLst>
              </a:defRPr>
            </a:lvl1pPr>
          </a:lstStyle>
          <a:p>
            <a:r>
              <a:rPr lang="en-US" sz="3600" b="1" dirty="0">
                <a:solidFill>
                  <a:schemeClr val="accent3"/>
                </a:solidFill>
              </a:rPr>
              <a:t>April 20 (4/20)</a:t>
            </a:r>
            <a:r>
              <a:rPr sz="3600" b="1" dirty="0">
                <a:solidFill>
                  <a:schemeClr val="accent3"/>
                </a:solidFill>
              </a:rPr>
              <a:t> </a:t>
            </a:r>
            <a:r>
              <a:rPr lang="en-US" sz="3600" b="1" dirty="0">
                <a:solidFill>
                  <a:schemeClr val="accent3"/>
                </a:solidFill>
              </a:rPr>
              <a:t>Is</a:t>
            </a:r>
            <a:r>
              <a:rPr sz="3600" b="1" dirty="0">
                <a:solidFill>
                  <a:schemeClr val="accent3"/>
                </a:solidFill>
              </a:rPr>
              <a:t> Known</a:t>
            </a:r>
            <a:r>
              <a:rPr lang="en-US" sz="3600" b="1" dirty="0">
                <a:solidFill>
                  <a:schemeClr val="accent3"/>
                </a:solidFill>
              </a:rPr>
              <a:t> As</a:t>
            </a:r>
            <a:br>
              <a:rPr lang="en-US" sz="3600" b="1" dirty="0">
                <a:solidFill>
                  <a:schemeClr val="accent3"/>
                </a:solidFill>
              </a:rPr>
            </a:br>
            <a:r>
              <a:rPr sz="3600" b="1" dirty="0">
                <a:solidFill>
                  <a:schemeClr val="accent3"/>
                </a:solidFill>
              </a:rPr>
              <a:t>the National </a:t>
            </a:r>
            <a:r>
              <a:rPr lang="en-US" sz="3600" b="1" dirty="0">
                <a:solidFill>
                  <a:schemeClr val="accent3"/>
                </a:solidFill>
              </a:rPr>
              <a:t>"</a:t>
            </a:r>
            <a:r>
              <a:rPr sz="3600" b="1" dirty="0">
                <a:solidFill>
                  <a:schemeClr val="accent3"/>
                </a:solidFill>
              </a:rPr>
              <a:t>Stoner</a:t>
            </a:r>
            <a:r>
              <a:rPr lang="en-US" sz="3600" b="1" dirty="0">
                <a:solidFill>
                  <a:schemeClr val="accent3"/>
                </a:solidFill>
              </a:rPr>
              <a:t>"</a:t>
            </a:r>
            <a:r>
              <a:rPr sz="3600" b="1" dirty="0">
                <a:solidFill>
                  <a:schemeClr val="accent3"/>
                </a:solidFill>
              </a:rPr>
              <a:t> Holiday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The forms of marijuana can fall under various names which are known as strains."/>
          <p:cNvSpPr txBox="1">
            <a:spLocks noGrp="1"/>
          </p:cNvSpPr>
          <p:nvPr>
            <p:ph type="body" sz="half" idx="1"/>
          </p:nvPr>
        </p:nvSpPr>
        <p:spPr>
          <a:xfrm>
            <a:off x="457200" y="1175936"/>
            <a:ext cx="8229600" cy="702023"/>
          </a:xfrm>
          <a:prstGeom prst="rect">
            <a:avLst/>
          </a:prstGeom>
        </p:spPr>
        <p:txBody>
          <a:bodyPr/>
          <a:lstStyle/>
          <a:p>
            <a:pPr marL="0" indent="0">
              <a:spcBef>
                <a:spcPts val="0"/>
              </a:spcBef>
              <a:buNone/>
            </a:pPr>
            <a:r>
              <a:rPr sz="2200" dirty="0"/>
              <a:t>The forms of marijuana can fall under various names</a:t>
            </a:r>
            <a:r>
              <a:rPr lang="en-US" sz="2200" dirty="0"/>
              <a:t>,</a:t>
            </a:r>
            <a:r>
              <a:rPr sz="2200" dirty="0"/>
              <a:t> which are known as strains.</a:t>
            </a:r>
          </a:p>
        </p:txBody>
      </p:sp>
      <p:sp>
        <p:nvSpPr>
          <p:cNvPr id="270" name="Marijuana"/>
          <p:cNvSpPr txBox="1">
            <a:spLocks noGrp="1"/>
          </p:cNvSpPr>
          <p:nvPr>
            <p:ph type="title"/>
          </p:nvPr>
        </p:nvSpPr>
        <p:spPr>
          <a:xfrm>
            <a:off x="0" y="0"/>
            <a:ext cx="9144000" cy="1175936"/>
          </a:xfrm>
          <a:prstGeom prst="rect">
            <a:avLst/>
          </a:prstGeom>
        </p:spPr>
        <p:txBody>
          <a:bodyPr>
            <a:normAutofit/>
          </a:bodyPr>
          <a:lstStyle>
            <a:lvl1pPr algn="ctr">
              <a:defRPr>
                <a:solidFill>
                  <a:srgbClr val="73FA79"/>
                </a:solidFill>
              </a:defRPr>
            </a:lvl1pPr>
          </a:lstStyle>
          <a:p>
            <a:r>
              <a:rPr sz="3600" b="1" dirty="0">
                <a:solidFill>
                  <a:schemeClr val="accent3"/>
                </a:solidFill>
              </a:rPr>
              <a:t>Marijuana</a:t>
            </a:r>
            <a:r>
              <a:rPr lang="en-US" sz="3600" b="1" dirty="0">
                <a:solidFill>
                  <a:schemeClr val="accent3"/>
                </a:solidFill>
              </a:rPr>
              <a:t> Strains</a:t>
            </a:r>
            <a:endParaRPr sz="3600" b="1" dirty="0">
              <a:solidFill>
                <a:schemeClr val="accent3"/>
              </a:solidFill>
            </a:endParaRPr>
          </a:p>
        </p:txBody>
      </p:sp>
      <p:pic>
        <p:nvPicPr>
          <p:cNvPr id="271" name="shutterstock_1153607149.jpg" descr="shutterstock_1153607149.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263253" y="2224056"/>
            <a:ext cx="6617597" cy="3405295"/>
          </a:xfrm>
          <a:prstGeom prst="rect">
            <a:avLst/>
          </a:prstGeom>
          <a:ln w="76200" cap="sq">
            <a:solidFill>
              <a:srgbClr val="EAEAEA"/>
            </a:solidFill>
            <a:miter/>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420 is Known as the National “Stoner” Holiday"/>
          <p:cNvSpPr txBox="1">
            <a:spLocks noGrp="1"/>
          </p:cNvSpPr>
          <p:nvPr>
            <p:ph type="title"/>
          </p:nvPr>
        </p:nvSpPr>
        <p:spPr>
          <a:xfrm>
            <a:off x="0" y="0"/>
            <a:ext cx="9144000" cy="1645920"/>
          </a:xfrm>
          <a:prstGeom prst="rect">
            <a:avLst/>
          </a:prstGeom>
        </p:spPr>
        <p:txBody>
          <a:bodyPr>
            <a:normAutofit/>
          </a:bodyPr>
          <a:lstStyle>
            <a:lvl1pPr algn="ctr" defTabSz="521208">
              <a:defRPr sz="3135">
                <a:solidFill>
                  <a:srgbClr val="8EFA00"/>
                </a:solidFill>
                <a:effectLst>
                  <a:outerShdw blurRad="21717" dist="14478" dir="5400000" rotWithShape="0">
                    <a:srgbClr val="000000">
                      <a:alpha val="25000"/>
                    </a:srgbClr>
                  </a:outerShdw>
                </a:effectLst>
              </a:defRPr>
            </a:lvl1pPr>
          </a:lstStyle>
          <a:p>
            <a:r>
              <a:rPr lang="en-US" sz="3600" b="1" dirty="0">
                <a:solidFill>
                  <a:schemeClr val="accent3"/>
                </a:solidFill>
              </a:rPr>
              <a:t>Cannabis Strains</a:t>
            </a:r>
            <a:endParaRPr sz="3600" b="1" dirty="0">
              <a:solidFill>
                <a:schemeClr val="accent3"/>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pic>
        <p:nvPicPr>
          <p:cNvPr id="6" name="Picture 2" descr="shutterstock_171976064.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054" y="1519955"/>
            <a:ext cx="7346950" cy="2214562"/>
          </a:xfrm>
          <a:prstGeom prst="rect">
            <a:avLst/>
          </a:prstGeom>
          <a:noFill/>
          <a:ln w="76200" cap="sq" cmpd="sng">
            <a:solidFill>
              <a:srgbClr val="EAEAEA"/>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3" descr="shutterstock_171899978.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542" y="3859930"/>
            <a:ext cx="7800975" cy="1754187"/>
          </a:xfrm>
          <a:prstGeom prst="rect">
            <a:avLst/>
          </a:prstGeom>
          <a:noFill/>
          <a:ln w="76200" cap="sq" cmpd="sng">
            <a:solidFill>
              <a:srgbClr val="EAEAEA"/>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5100060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Marijuana, like some other brain-altering substances, can be addictive. Nearly one in 10 marijuana users will become addicted.  Signs that someone might be addicted include being unable to stop using marijuana, using it even though they know it is causin"/>
          <p:cNvSpPr txBox="1">
            <a:spLocks noGrp="1"/>
          </p:cNvSpPr>
          <p:nvPr>
            <p:ph type="body" sz="half" idx="1"/>
          </p:nvPr>
        </p:nvSpPr>
        <p:spPr>
          <a:xfrm>
            <a:off x="457200" y="1097281"/>
            <a:ext cx="8229600" cy="4172810"/>
          </a:xfrm>
          <a:prstGeom prst="rect">
            <a:avLst/>
          </a:prstGeom>
        </p:spPr>
        <p:txBody>
          <a:bodyPr/>
          <a:lstStyle/>
          <a:p>
            <a:pPr marL="0" indent="0">
              <a:spcBef>
                <a:spcPts val="0"/>
              </a:spcBef>
              <a:spcAft>
                <a:spcPts val="1200"/>
              </a:spcAft>
              <a:buClrTx/>
              <a:buSzTx/>
              <a:buNone/>
              <a:defRPr sz="1700"/>
            </a:pPr>
            <a:r>
              <a:rPr sz="2000" dirty="0"/>
              <a:t>Marijuana, like some other brain-altering substances, can be </a:t>
            </a:r>
            <a:r>
              <a:rPr sz="2000" u="sng" dirty="0">
                <a:hlinkClick r:id="rId2"/>
              </a:rPr>
              <a:t>addictive</a:t>
            </a:r>
            <a:r>
              <a:rPr sz="2000" dirty="0"/>
              <a:t>. </a:t>
            </a:r>
            <a:r>
              <a:rPr lang="en-US" sz="2000" dirty="0"/>
              <a:t> </a:t>
            </a:r>
            <a:r>
              <a:rPr sz="2000" dirty="0"/>
              <a:t>Nearly one in 10 marijuana users will become addicted.  Signs that someone might be addicted include being unable to stop using marijuana, using it even though they know it is causing problems, and using marijuana instead of joining important activities with friends and family.  People who frequently use marijuana often report </a:t>
            </a:r>
            <a:r>
              <a:rPr sz="2000" u="sng" dirty="0">
                <a:hlinkClick r:id="rId3"/>
              </a:rPr>
              <a:t>withdrawal symptoms</a:t>
            </a:r>
            <a:r>
              <a:rPr sz="2000" dirty="0"/>
              <a:t>.</a:t>
            </a:r>
            <a:endParaRPr lang="en-US" sz="2000" dirty="0"/>
          </a:p>
          <a:p>
            <a:pPr marL="0" indent="0">
              <a:spcBef>
                <a:spcPts val="0"/>
              </a:spcBef>
              <a:spcAft>
                <a:spcPts val="1200"/>
              </a:spcAft>
              <a:buClrTx/>
              <a:buSzTx/>
              <a:buNone/>
              <a:defRPr sz="1700"/>
            </a:pPr>
            <a:r>
              <a:rPr sz="2000" dirty="0"/>
              <a:t>These symptoms include being irritable or restless, having a small appetite, experiencing cravings, and problems with mood and sleep.  These symptoms can last up to two weeks after the last use.  In 2015, about four million people in the United States met the standards for being diagnosed with a marijuana use disorder.</a:t>
            </a:r>
            <a:endParaRPr dirty="0"/>
          </a:p>
        </p:txBody>
      </p:sp>
      <p:sp>
        <p:nvSpPr>
          <p:cNvPr id="279" name="MARIJUANA USE and YOUTH"/>
          <p:cNvSpPr txBox="1">
            <a:spLocks noGrp="1"/>
          </p:cNvSpPr>
          <p:nvPr>
            <p:ph type="title"/>
          </p:nvPr>
        </p:nvSpPr>
        <p:spPr>
          <a:xfrm>
            <a:off x="0" y="612"/>
            <a:ext cx="9144000" cy="1097280"/>
          </a:xfrm>
          <a:prstGeom prst="rect">
            <a:avLst/>
          </a:prstGeom>
        </p:spPr>
        <p:txBody>
          <a:bodyPr>
            <a:normAutofit/>
          </a:bodyPr>
          <a:lstStyle>
            <a:lvl1pPr algn="ctr">
              <a:defRPr>
                <a:solidFill>
                  <a:srgbClr val="73FA79"/>
                </a:solidFill>
              </a:defRPr>
            </a:lvl1pPr>
          </a:lstStyle>
          <a:p>
            <a:r>
              <a:rPr lang="en-US" sz="3600" b="1" dirty="0">
                <a:solidFill>
                  <a:schemeClr val="accent3"/>
                </a:solidFill>
              </a:rPr>
              <a:t>Marijuana Use &amp; Youth</a:t>
            </a:r>
            <a:endParaRPr sz="3600" b="1" dirty="0">
              <a:solidFill>
                <a:schemeClr val="accent3"/>
              </a:solidFill>
            </a:endParaRPr>
          </a:p>
        </p:txBody>
      </p:sp>
      <p:sp>
        <p:nvSpPr>
          <p:cNvPr id="280" name="Source: Health and Human Services…"/>
          <p:cNvSpPr txBox="1"/>
          <p:nvPr/>
        </p:nvSpPr>
        <p:spPr>
          <a:xfrm>
            <a:off x="1397211" y="5576144"/>
            <a:ext cx="7187222"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r">
              <a:spcBef>
                <a:spcPts val="400"/>
              </a:spcBef>
              <a:defRPr sz="1400">
                <a:solidFill>
                  <a:srgbClr val="FFFFFF"/>
                </a:solidFill>
              </a:defRPr>
            </a:pPr>
            <a:r>
              <a:rPr sz="1400" dirty="0">
                <a:solidFill>
                  <a:srgbClr val="FFC000"/>
                </a:solidFill>
              </a:rPr>
              <a:t>Source: https://www.hhs.gov/ash/oah/adolescent-development/substance-use/</a:t>
            </a:r>
            <a:br>
              <a:rPr lang="en-US" sz="1400" dirty="0">
                <a:solidFill>
                  <a:srgbClr val="FFC000"/>
                </a:solidFill>
              </a:rPr>
            </a:br>
            <a:r>
              <a:rPr sz="1400" dirty="0">
                <a:solidFill>
                  <a:srgbClr val="FFC000"/>
                </a:solidFill>
              </a:rPr>
              <a:t>marijuana/risks/index.html</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Marijuana, like some other brain-altering substances, can be addictive. Nearly one in 10 marijuana users will become addicted.  Signs that someone might be addicted include being unable to stop using marijuana, using it even though they know it is causin"/>
          <p:cNvSpPr txBox="1">
            <a:spLocks noGrp="1"/>
          </p:cNvSpPr>
          <p:nvPr>
            <p:ph type="body" sz="half" idx="1"/>
          </p:nvPr>
        </p:nvSpPr>
        <p:spPr>
          <a:xfrm>
            <a:off x="457200" y="1097280"/>
            <a:ext cx="8229600" cy="2049043"/>
          </a:xfrm>
          <a:prstGeom prst="rect">
            <a:avLst/>
          </a:prstGeom>
        </p:spPr>
        <p:txBody>
          <a:bodyPr/>
          <a:lstStyle/>
          <a:p>
            <a:pPr marL="0" indent="0">
              <a:lnSpc>
                <a:spcPts val="2200"/>
              </a:lnSpc>
              <a:spcBef>
                <a:spcPts val="0"/>
              </a:spcBef>
              <a:spcAft>
                <a:spcPts val="1200"/>
              </a:spcAft>
              <a:buClrTx/>
              <a:buSzTx/>
              <a:buNone/>
              <a:defRPr sz="1700">
                <a:solidFill>
                  <a:srgbClr val="73FA79"/>
                </a:solidFill>
              </a:defRPr>
            </a:pPr>
            <a:r>
              <a:rPr lang="en-US" sz="2000" i="1" dirty="0">
                <a:solidFill>
                  <a:schemeClr val="bg1"/>
                </a:solidFill>
              </a:rPr>
              <a:t>(continued)</a:t>
            </a:r>
          </a:p>
          <a:p>
            <a:pPr marL="0" indent="0">
              <a:spcBef>
                <a:spcPts val="0"/>
              </a:spcBef>
              <a:buClrTx/>
              <a:buSzTx/>
              <a:buNone/>
              <a:defRPr sz="1700">
                <a:solidFill>
                  <a:srgbClr val="73FA79"/>
                </a:solidFill>
              </a:defRPr>
            </a:pPr>
            <a:r>
              <a:rPr sz="2000" dirty="0">
                <a:solidFill>
                  <a:schemeClr val="bg1"/>
                </a:solidFill>
              </a:rPr>
              <a:t>Starting to use marijuana at a younger age can lead to a greater risk of developing a substance use disorder later in life.</a:t>
            </a:r>
            <a:r>
              <a:rPr lang="en-US" sz="2000" dirty="0">
                <a:solidFill>
                  <a:schemeClr val="bg1"/>
                </a:solidFill>
              </a:rPr>
              <a:t>  A</a:t>
            </a:r>
            <a:r>
              <a:rPr sz="2000" dirty="0">
                <a:solidFill>
                  <a:schemeClr val="bg1"/>
                </a:solidFill>
              </a:rPr>
              <a:t>dolescents who begin using marijuana before age 18 are four to seven times more likely than adults to develop a marijuana use disorder.</a:t>
            </a:r>
          </a:p>
        </p:txBody>
      </p:sp>
      <p:sp>
        <p:nvSpPr>
          <p:cNvPr id="279" name="MARIJUANA USE and YOUTH"/>
          <p:cNvSpPr txBox="1">
            <a:spLocks noGrp="1"/>
          </p:cNvSpPr>
          <p:nvPr>
            <p:ph type="title"/>
          </p:nvPr>
        </p:nvSpPr>
        <p:spPr>
          <a:xfrm>
            <a:off x="0" y="612"/>
            <a:ext cx="9144000" cy="1097280"/>
          </a:xfrm>
          <a:prstGeom prst="rect">
            <a:avLst/>
          </a:prstGeom>
        </p:spPr>
        <p:txBody>
          <a:bodyPr>
            <a:normAutofit/>
          </a:bodyPr>
          <a:lstStyle>
            <a:lvl1pPr algn="ctr">
              <a:defRPr>
                <a:solidFill>
                  <a:srgbClr val="73FA79"/>
                </a:solidFill>
              </a:defRPr>
            </a:lvl1pPr>
          </a:lstStyle>
          <a:p>
            <a:r>
              <a:rPr lang="en-US" sz="3600" b="1" dirty="0">
                <a:solidFill>
                  <a:schemeClr val="accent3"/>
                </a:solidFill>
              </a:rPr>
              <a:t>Marijuana Use &amp; Youth</a:t>
            </a:r>
            <a:endParaRPr sz="3600" b="1" dirty="0">
              <a:solidFill>
                <a:schemeClr val="accent3"/>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sp>
        <p:nvSpPr>
          <p:cNvPr id="7" name="Source: Health and Human Services…"/>
          <p:cNvSpPr txBox="1"/>
          <p:nvPr/>
        </p:nvSpPr>
        <p:spPr>
          <a:xfrm>
            <a:off x="1397211" y="3719310"/>
            <a:ext cx="7187222"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r">
              <a:spcBef>
                <a:spcPts val="400"/>
              </a:spcBef>
              <a:defRPr sz="1400">
                <a:solidFill>
                  <a:srgbClr val="FFFFFF"/>
                </a:solidFill>
              </a:defRPr>
            </a:pPr>
            <a:r>
              <a:rPr sz="1400" dirty="0">
                <a:solidFill>
                  <a:srgbClr val="FFC000"/>
                </a:solidFill>
              </a:rPr>
              <a:t>Source: https://www.hhs.gov/ash/oah/adolescent-development/substance-use/</a:t>
            </a:r>
            <a:br>
              <a:rPr lang="en-US" sz="1400" dirty="0">
                <a:solidFill>
                  <a:srgbClr val="FFC000"/>
                </a:solidFill>
              </a:rPr>
            </a:br>
            <a:r>
              <a:rPr sz="1400" dirty="0">
                <a:solidFill>
                  <a:srgbClr val="FFC000"/>
                </a:solidFill>
              </a:rPr>
              <a:t>marijuana/risks/index.html</a:t>
            </a:r>
          </a:p>
        </p:txBody>
      </p:sp>
    </p:spTree>
    <p:extLst>
      <p:ext uri="{BB962C8B-B14F-4D97-AF65-F5344CB8AC3E}">
        <p14:creationId xmlns:p14="http://schemas.microsoft.com/office/powerpoint/2010/main" val="50849111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Ways To Ingest Marijuana"/>
          <p:cNvSpPr txBox="1">
            <a:spLocks noGrp="1"/>
          </p:cNvSpPr>
          <p:nvPr>
            <p:ph type="title"/>
          </p:nvPr>
        </p:nvSpPr>
        <p:spPr>
          <a:xfrm>
            <a:off x="0" y="0"/>
            <a:ext cx="9144000" cy="1097280"/>
          </a:xfrm>
          <a:prstGeom prst="rect">
            <a:avLst/>
          </a:prstGeom>
        </p:spPr>
        <p:txBody>
          <a:bodyPr>
            <a:normAutofit/>
          </a:bodyPr>
          <a:lstStyle>
            <a:lvl1pPr algn="ctr">
              <a:defRPr>
                <a:solidFill>
                  <a:srgbClr val="8EFA00"/>
                </a:solidFill>
              </a:defRPr>
            </a:lvl1pPr>
          </a:lstStyle>
          <a:p>
            <a:r>
              <a:rPr sz="3600" b="1" dirty="0">
                <a:solidFill>
                  <a:srgbClr val="FFC000"/>
                </a:solidFill>
              </a:rPr>
              <a:t>Ways </a:t>
            </a:r>
            <a:r>
              <a:rPr lang="en-US" sz="3600" b="1" dirty="0">
                <a:solidFill>
                  <a:srgbClr val="FFC000"/>
                </a:solidFill>
              </a:rPr>
              <a:t>t</a:t>
            </a:r>
            <a:r>
              <a:rPr sz="3600" b="1" dirty="0">
                <a:solidFill>
                  <a:srgbClr val="FFC000"/>
                </a:solidFill>
              </a:rPr>
              <a:t>o Ingest Marijuana</a:t>
            </a:r>
          </a:p>
        </p:txBody>
      </p:sp>
      <p:sp>
        <p:nvSpPr>
          <p:cNvPr id="284" name="Smoke it from a bong, pipe, joint or blunt…"/>
          <p:cNvSpPr txBox="1">
            <a:spLocks noGrp="1"/>
          </p:cNvSpPr>
          <p:nvPr>
            <p:ph type="body" idx="4294967295"/>
          </p:nvPr>
        </p:nvSpPr>
        <p:spPr>
          <a:xfrm>
            <a:off x="457200" y="1195600"/>
            <a:ext cx="8229600" cy="2098204"/>
          </a:xfrm>
          <a:prstGeom prst="rect">
            <a:avLst/>
          </a:prstGeom>
        </p:spPr>
        <p:txBody>
          <a:bodyPr/>
          <a:lstStyle/>
          <a:p>
            <a:pPr marL="347472" indent="-347472">
              <a:spcBef>
                <a:spcPts val="0"/>
              </a:spcBef>
              <a:spcAft>
                <a:spcPts val="1800"/>
              </a:spcAft>
              <a:buClr>
                <a:schemeClr val="accent2"/>
              </a:buClr>
              <a:buSzPct val="100000"/>
              <a:buFont typeface="Wingdings" panose="05000000000000000000" pitchFamily="2" charset="2"/>
              <a:buChar char="§"/>
            </a:pPr>
            <a:r>
              <a:rPr sz="2200" dirty="0"/>
              <a:t>Smoke it from a bong, pipe, joint</a:t>
            </a:r>
            <a:r>
              <a:rPr lang="en-US" sz="2200" dirty="0"/>
              <a:t>,</a:t>
            </a:r>
            <a:r>
              <a:rPr sz="2200" dirty="0"/>
              <a:t> or blunt</a:t>
            </a:r>
          </a:p>
          <a:p>
            <a:pPr marL="347472" indent="-347472">
              <a:spcBef>
                <a:spcPts val="0"/>
              </a:spcBef>
              <a:spcAft>
                <a:spcPts val="1800"/>
              </a:spcAft>
              <a:buClr>
                <a:schemeClr val="accent2"/>
              </a:buClr>
              <a:buSzPct val="100000"/>
              <a:buFont typeface="Wingdings" panose="05000000000000000000" pitchFamily="2" charset="2"/>
              <a:buChar char="§"/>
            </a:pPr>
            <a:r>
              <a:rPr sz="2200" dirty="0"/>
              <a:t>Vape</a:t>
            </a:r>
          </a:p>
          <a:p>
            <a:pPr marL="347472" indent="-347472">
              <a:spcBef>
                <a:spcPts val="0"/>
              </a:spcBef>
              <a:spcAft>
                <a:spcPts val="1800"/>
              </a:spcAft>
              <a:buClr>
                <a:schemeClr val="accent2"/>
              </a:buClr>
              <a:buSzPct val="100000"/>
              <a:buFont typeface="Wingdings" panose="05000000000000000000" pitchFamily="2" charset="2"/>
              <a:buChar char="§"/>
            </a:pPr>
            <a:r>
              <a:rPr sz="2200" dirty="0"/>
              <a:t>Edible</a:t>
            </a:r>
            <a:r>
              <a:rPr lang="en-US" sz="2200" dirty="0"/>
              <a:t>s</a:t>
            </a:r>
            <a:r>
              <a:rPr sz="2200" dirty="0"/>
              <a:t> </a:t>
            </a:r>
            <a:r>
              <a:rPr lang="en-US" sz="2200" dirty="0"/>
              <a:t>(in f</a:t>
            </a:r>
            <a:r>
              <a:rPr sz="2200" dirty="0"/>
              <a:t>ood or drink</a:t>
            </a:r>
            <a:r>
              <a:rPr lang="en-US" sz="2200" dirty="0"/>
              <a:t>)</a:t>
            </a:r>
            <a:endParaRPr sz="2200" dirty="0"/>
          </a:p>
          <a:p>
            <a:pPr marL="347472" indent="-347472">
              <a:spcBef>
                <a:spcPts val="0"/>
              </a:spcBef>
              <a:spcAft>
                <a:spcPts val="1200"/>
              </a:spcAft>
              <a:buClr>
                <a:schemeClr val="accent2"/>
              </a:buClr>
              <a:buSzPct val="100000"/>
              <a:buFont typeface="Wingdings" panose="05000000000000000000" pitchFamily="2" charset="2"/>
              <a:buChar char="§"/>
            </a:pPr>
            <a:r>
              <a:rPr sz="2200" dirty="0"/>
              <a:t>Dabbing (concentrated form)</a:t>
            </a:r>
          </a:p>
        </p:txBody>
      </p:sp>
      <p:pic>
        <p:nvPicPr>
          <p:cNvPr id="286" name="shutterstock_1116842279.jpg" descr="shutterstock_1116842279.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3501748" y="3702213"/>
            <a:ext cx="4864632" cy="2588388"/>
          </a:xfrm>
          <a:prstGeom prst="rect">
            <a:avLst/>
          </a:prstGeom>
          <a:ln w="76200" cap="sq">
            <a:solidFill>
              <a:srgbClr val="EAEAEA"/>
            </a:solidFill>
            <a:miter/>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New Forms of Marijuana"/>
          <p:cNvSpPr txBox="1">
            <a:spLocks noGrp="1"/>
          </p:cNvSpPr>
          <p:nvPr>
            <p:ph type="title"/>
          </p:nvPr>
        </p:nvSpPr>
        <p:spPr>
          <a:xfrm>
            <a:off x="0" y="0"/>
            <a:ext cx="9144000" cy="1356852"/>
          </a:xfrm>
          <a:prstGeom prst="rect">
            <a:avLst/>
          </a:prstGeom>
        </p:spPr>
        <p:txBody>
          <a:bodyPr>
            <a:normAutofit/>
          </a:bodyPr>
          <a:lstStyle>
            <a:lvl1pPr algn="ctr" defTabSz="905255">
              <a:defRPr sz="5445">
                <a:solidFill>
                  <a:srgbClr val="8EFA00"/>
                </a:solidFill>
                <a:effectLst>
                  <a:outerShdw blurRad="37719" dist="25146" dir="5400000" rotWithShape="0">
                    <a:srgbClr val="000000">
                      <a:alpha val="25000"/>
                    </a:srgbClr>
                  </a:outerShdw>
                </a:effectLst>
              </a:defRPr>
            </a:lvl1pPr>
          </a:lstStyle>
          <a:p>
            <a:r>
              <a:rPr sz="3600" b="1" dirty="0">
                <a:solidFill>
                  <a:srgbClr val="FFC000"/>
                </a:solidFill>
              </a:rPr>
              <a:t>New Forms of Marijuana</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pic>
        <p:nvPicPr>
          <p:cNvPr id="6" name="Picture 3" descr="shutterstock_725041144.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525" y="1479550"/>
            <a:ext cx="6837363" cy="3898900"/>
          </a:xfrm>
          <a:prstGeom prst="rect">
            <a:avLst/>
          </a:prstGeom>
          <a:noFill/>
          <a:ln w="76200" cap="sq" cmpd="sng">
            <a:solidFill>
              <a:srgbClr val="EAEAEA"/>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Street names: Dabs, concentrates, wax, ear wax, oil, essential oils (with THC), extracts"/>
          <p:cNvSpPr txBox="1">
            <a:spLocks noGrp="1"/>
          </p:cNvSpPr>
          <p:nvPr>
            <p:ph type="body" sz="half" idx="1"/>
          </p:nvPr>
        </p:nvSpPr>
        <p:spPr>
          <a:xfrm>
            <a:off x="457200" y="1097280"/>
            <a:ext cx="8229600" cy="731520"/>
          </a:xfrm>
          <a:prstGeom prst="rect">
            <a:avLst/>
          </a:prstGeom>
        </p:spPr>
        <p:txBody>
          <a:bodyPr/>
          <a:lstStyle/>
          <a:p>
            <a:pPr marL="109537" indent="0">
              <a:buNone/>
            </a:pPr>
            <a:r>
              <a:rPr sz="2200" dirty="0"/>
              <a:t>Street </a:t>
            </a:r>
            <a:r>
              <a:rPr lang="en-US" sz="2200" dirty="0"/>
              <a:t>N</a:t>
            </a:r>
            <a:r>
              <a:rPr sz="2200" dirty="0"/>
              <a:t>ames:</a:t>
            </a:r>
            <a:r>
              <a:rPr lang="en-US" sz="2200" dirty="0"/>
              <a:t>  d</a:t>
            </a:r>
            <a:r>
              <a:rPr sz="2200" dirty="0"/>
              <a:t>abs, concentrates, wax, ear wax, oil, essential oils (with THC), extracts</a:t>
            </a:r>
          </a:p>
        </p:txBody>
      </p:sp>
      <p:sp>
        <p:nvSpPr>
          <p:cNvPr id="293" name="Marijuana Concentrates aka “DABS”"/>
          <p:cNvSpPr txBox="1">
            <a:spLocks noGrp="1"/>
          </p:cNvSpPr>
          <p:nvPr>
            <p:ph type="title"/>
          </p:nvPr>
        </p:nvSpPr>
        <p:spPr>
          <a:xfrm>
            <a:off x="0" y="0"/>
            <a:ext cx="9144000" cy="1097280"/>
          </a:xfrm>
          <a:prstGeom prst="rect">
            <a:avLst/>
          </a:prstGeom>
        </p:spPr>
        <p:txBody>
          <a:bodyPr>
            <a:normAutofit/>
          </a:bodyPr>
          <a:lstStyle>
            <a:lvl1pPr algn="ctr" defTabSz="832104">
              <a:defRPr sz="3731">
                <a:solidFill>
                  <a:srgbClr val="8EFA00"/>
                </a:solidFill>
                <a:effectLst>
                  <a:outerShdw blurRad="34671" dist="23114" dir="5400000" rotWithShape="0">
                    <a:srgbClr val="000000">
                      <a:alpha val="25000"/>
                    </a:srgbClr>
                  </a:outerShdw>
                </a:effectLst>
              </a:defRPr>
            </a:lvl1pPr>
          </a:lstStyle>
          <a:p>
            <a:r>
              <a:rPr sz="3600" b="1" dirty="0">
                <a:solidFill>
                  <a:schemeClr val="accent3"/>
                </a:solidFill>
              </a:rPr>
              <a:t>Marijuana Concentrates </a:t>
            </a:r>
            <a:r>
              <a:rPr lang="en-US" sz="3600" b="1" dirty="0">
                <a:solidFill>
                  <a:schemeClr val="accent3"/>
                </a:solidFill>
              </a:rPr>
              <a:t>AKA</a:t>
            </a:r>
            <a:r>
              <a:rPr sz="3600" b="1" dirty="0">
                <a:solidFill>
                  <a:schemeClr val="accent3"/>
                </a:solidFill>
              </a:rPr>
              <a:t> </a:t>
            </a:r>
            <a:r>
              <a:rPr lang="en-US" sz="3600" b="1" dirty="0">
                <a:solidFill>
                  <a:schemeClr val="accent3"/>
                </a:solidFill>
              </a:rPr>
              <a:t>"</a:t>
            </a:r>
            <a:r>
              <a:rPr sz="3600" b="1" dirty="0">
                <a:solidFill>
                  <a:schemeClr val="accent3"/>
                </a:solidFill>
              </a:rPr>
              <a:t>D</a:t>
            </a:r>
            <a:r>
              <a:rPr lang="en-US" sz="3600" b="1" dirty="0">
                <a:solidFill>
                  <a:schemeClr val="accent3"/>
                </a:solidFill>
              </a:rPr>
              <a:t>abs"</a:t>
            </a:r>
            <a:endParaRPr sz="3600" b="1" dirty="0">
              <a:solidFill>
                <a:schemeClr val="accent3"/>
              </a:solidFill>
            </a:endParaRPr>
          </a:p>
        </p:txBody>
      </p:sp>
      <p:pic>
        <p:nvPicPr>
          <p:cNvPr id="295" name="shutterstock_490426627.jpg" descr="shutterstock_49042662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6952" y="2075983"/>
            <a:ext cx="5810096" cy="3878308"/>
          </a:xfrm>
          <a:prstGeom prst="rect">
            <a:avLst/>
          </a:prstGeom>
          <a:ln w="76200" cap="sq">
            <a:solidFill>
              <a:srgbClr val="EAEAEA"/>
            </a:solidFill>
            <a:miter/>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moking THC-rich resins extracted from the marijuana plant is on the rise. People call this practice dabbing. These extracts come in various forms, such as:…"/>
          <p:cNvSpPr txBox="1">
            <a:spLocks noGrp="1"/>
          </p:cNvSpPr>
          <p:nvPr>
            <p:ph type="body" sz="half" idx="1"/>
          </p:nvPr>
        </p:nvSpPr>
        <p:spPr>
          <a:xfrm>
            <a:off x="457200" y="1097281"/>
            <a:ext cx="8229600" cy="2806126"/>
          </a:xfrm>
          <a:prstGeom prst="rect">
            <a:avLst/>
          </a:prstGeom>
        </p:spPr>
        <p:txBody>
          <a:bodyPr/>
          <a:lstStyle/>
          <a:p>
            <a:pPr marL="0" indent="0">
              <a:spcBef>
                <a:spcPts val="0"/>
              </a:spcBef>
              <a:spcAft>
                <a:spcPts val="1200"/>
              </a:spcAft>
              <a:buClrTx/>
              <a:buSzTx/>
              <a:buNone/>
              <a:defRPr sz="2400"/>
            </a:pPr>
            <a:r>
              <a:rPr sz="2200" dirty="0">
                <a:latin typeface="Lucida Sans Unicode" panose="020B0602030504020204" pitchFamily="34" charset="0"/>
                <a:cs typeface="Lucida Sans Unicode" panose="020B0602030504020204" pitchFamily="34" charset="0"/>
              </a:rPr>
              <a:t>Smoking THC-rich resins extracted from the marijuana plant is on the rise. </a:t>
            </a:r>
            <a:r>
              <a:rPr lang="en-US" sz="2200" dirty="0">
                <a:latin typeface="Lucida Sans Unicode" panose="020B0602030504020204" pitchFamily="34" charset="0"/>
                <a:cs typeface="Lucida Sans Unicode" panose="020B0602030504020204" pitchFamily="34" charset="0"/>
              </a:rPr>
              <a:t> </a:t>
            </a:r>
            <a:r>
              <a:rPr sz="2200" dirty="0">
                <a:latin typeface="Lucida Sans Unicode" panose="020B0602030504020204" pitchFamily="34" charset="0"/>
                <a:cs typeface="Lucida Sans Unicode" panose="020B0602030504020204" pitchFamily="34" charset="0"/>
              </a:rPr>
              <a:t>People call this practice </a:t>
            </a:r>
            <a:r>
              <a:rPr lang="en-US" sz="2200" dirty="0">
                <a:latin typeface="Lucida Sans Unicode" panose="020B0602030504020204" pitchFamily="34" charset="0"/>
                <a:cs typeface="Lucida Sans Unicode" panose="020B0602030504020204" pitchFamily="34" charset="0"/>
              </a:rPr>
              <a:t>"</a:t>
            </a:r>
            <a:r>
              <a:rPr sz="2200" dirty="0">
                <a:latin typeface="Lucida Sans Unicode" panose="020B0602030504020204" pitchFamily="34" charset="0"/>
                <a:cs typeface="Lucida Sans Unicode" panose="020B0602030504020204" pitchFamily="34" charset="0"/>
              </a:rPr>
              <a:t>dabbing.</a:t>
            </a:r>
            <a:r>
              <a:rPr lang="en-US" sz="2200" dirty="0">
                <a:latin typeface="Lucida Sans Unicode" panose="020B0602030504020204" pitchFamily="34" charset="0"/>
                <a:cs typeface="Lucida Sans Unicode" panose="020B0602030504020204" pitchFamily="34" charset="0"/>
              </a:rPr>
              <a:t>"</a:t>
            </a:r>
          </a:p>
          <a:p>
            <a:pPr marL="0" indent="0">
              <a:spcBef>
                <a:spcPts val="0"/>
              </a:spcBef>
              <a:spcAft>
                <a:spcPts val="600"/>
              </a:spcAft>
              <a:buClrTx/>
              <a:buSzTx/>
              <a:buNone/>
              <a:defRPr sz="2400"/>
            </a:pPr>
            <a:r>
              <a:rPr sz="2200" dirty="0">
                <a:latin typeface="Lucida Sans Unicode" panose="020B0602030504020204" pitchFamily="34" charset="0"/>
                <a:cs typeface="Lucida Sans Unicode" panose="020B0602030504020204" pitchFamily="34" charset="0"/>
              </a:rPr>
              <a:t>These extracts come in various forms, such as:</a:t>
            </a:r>
          </a:p>
          <a:p>
            <a:pPr marL="457200" indent="-228600">
              <a:spcBef>
                <a:spcPts val="0"/>
              </a:spcBef>
              <a:spcAft>
                <a:spcPts val="600"/>
              </a:spcAft>
              <a:buClr>
                <a:schemeClr val="accent2"/>
              </a:buClr>
              <a:buSzPct val="100000"/>
              <a:buFont typeface="Wingdings" panose="05000000000000000000" pitchFamily="2" charset="2"/>
              <a:buChar char="§"/>
              <a:defRPr sz="2400"/>
            </a:pPr>
            <a:r>
              <a:rPr lang="en-US" sz="2200" dirty="0">
                <a:latin typeface="Lucida Sans Unicode" panose="020B0602030504020204" pitchFamily="34" charset="0"/>
                <a:cs typeface="Lucida Sans Unicode" panose="020B0602030504020204" pitchFamily="34" charset="0"/>
              </a:rPr>
              <a:t>"</a:t>
            </a:r>
            <a:r>
              <a:rPr sz="2200" dirty="0">
                <a:latin typeface="Lucida Sans Unicode" panose="020B0602030504020204" pitchFamily="34" charset="0"/>
                <a:cs typeface="Lucida Sans Unicode" panose="020B0602030504020204" pitchFamily="34" charset="0"/>
              </a:rPr>
              <a:t>hash oil</a:t>
            </a:r>
            <a:r>
              <a:rPr lang="en-US" sz="2200" dirty="0">
                <a:latin typeface="Lucida Sans Unicode" panose="020B0602030504020204" pitchFamily="34" charset="0"/>
                <a:cs typeface="Lucida Sans Unicode" panose="020B0602030504020204" pitchFamily="34" charset="0"/>
              </a:rPr>
              <a:t>"</a:t>
            </a:r>
            <a:r>
              <a:rPr sz="2200" dirty="0">
                <a:latin typeface="Lucida Sans Unicode" panose="020B0602030504020204" pitchFamily="34" charset="0"/>
                <a:cs typeface="Lucida Sans Unicode" panose="020B0602030504020204" pitchFamily="34" charset="0"/>
              </a:rPr>
              <a:t> or </a:t>
            </a:r>
            <a:r>
              <a:rPr lang="en-US" sz="2200" dirty="0">
                <a:latin typeface="Lucida Sans Unicode" panose="020B0602030504020204" pitchFamily="34" charset="0"/>
                <a:cs typeface="Lucida Sans Unicode" panose="020B0602030504020204" pitchFamily="34" charset="0"/>
              </a:rPr>
              <a:t>"</a:t>
            </a:r>
            <a:r>
              <a:rPr sz="2200" dirty="0">
                <a:latin typeface="Lucida Sans Unicode" panose="020B0602030504020204" pitchFamily="34" charset="0"/>
                <a:cs typeface="Lucida Sans Unicode" panose="020B0602030504020204" pitchFamily="34" charset="0"/>
              </a:rPr>
              <a:t>honey oil</a:t>
            </a:r>
            <a:r>
              <a:rPr lang="en-US" sz="2200" dirty="0">
                <a:latin typeface="Lucida Sans Unicode" panose="020B0602030504020204" pitchFamily="34" charset="0"/>
                <a:cs typeface="Lucida Sans Unicode" panose="020B0602030504020204" pitchFamily="34" charset="0"/>
              </a:rPr>
              <a:t>" </a:t>
            </a:r>
            <a:r>
              <a:rPr sz="2200" dirty="0">
                <a:latin typeface="Lucida Sans Unicode" panose="020B0602030504020204" pitchFamily="34" charset="0"/>
                <a:cs typeface="Lucida Sans Unicode" panose="020B0602030504020204" pitchFamily="34" charset="0"/>
              </a:rPr>
              <a:t>—</a:t>
            </a:r>
            <a:r>
              <a:rPr lang="en-US" sz="2200" dirty="0">
                <a:latin typeface="Lucida Sans Unicode" panose="020B0602030504020204" pitchFamily="34" charset="0"/>
                <a:cs typeface="Lucida Sans Unicode" panose="020B0602030504020204" pitchFamily="34" charset="0"/>
              </a:rPr>
              <a:t> </a:t>
            </a:r>
            <a:r>
              <a:rPr sz="2200" dirty="0">
                <a:latin typeface="Lucida Sans Unicode" panose="020B0602030504020204" pitchFamily="34" charset="0"/>
                <a:cs typeface="Lucida Sans Unicode" panose="020B0602030504020204" pitchFamily="34" charset="0"/>
              </a:rPr>
              <a:t>a gooey liquid</a:t>
            </a:r>
          </a:p>
          <a:p>
            <a:pPr marL="457200" indent="-228600">
              <a:spcBef>
                <a:spcPts val="0"/>
              </a:spcBef>
              <a:spcAft>
                <a:spcPts val="600"/>
              </a:spcAft>
              <a:buClr>
                <a:schemeClr val="accent2"/>
              </a:buClr>
              <a:buSzPct val="100000"/>
              <a:buFont typeface="Wingdings" panose="05000000000000000000" pitchFamily="2" charset="2"/>
              <a:buChar char="§"/>
              <a:defRPr sz="2400"/>
            </a:pPr>
            <a:r>
              <a:rPr lang="en-US" sz="2200" dirty="0">
                <a:latin typeface="Lucida Sans Unicode" panose="020B0602030504020204" pitchFamily="34" charset="0"/>
                <a:cs typeface="Lucida Sans Unicode" panose="020B0602030504020204" pitchFamily="34" charset="0"/>
              </a:rPr>
              <a:t>"</a:t>
            </a:r>
            <a:r>
              <a:rPr sz="2200" dirty="0">
                <a:latin typeface="Lucida Sans Unicode" panose="020B0602030504020204" pitchFamily="34" charset="0"/>
                <a:cs typeface="Lucida Sans Unicode" panose="020B0602030504020204" pitchFamily="34" charset="0"/>
              </a:rPr>
              <a:t>wax</a:t>
            </a:r>
            <a:r>
              <a:rPr lang="en-US" sz="2200" dirty="0">
                <a:latin typeface="Lucida Sans Unicode" panose="020B0602030504020204" pitchFamily="34" charset="0"/>
                <a:cs typeface="Lucida Sans Unicode" panose="020B0602030504020204" pitchFamily="34" charset="0"/>
              </a:rPr>
              <a:t>"</a:t>
            </a:r>
            <a:r>
              <a:rPr sz="2200" dirty="0">
                <a:latin typeface="Lucida Sans Unicode" panose="020B0602030504020204" pitchFamily="34" charset="0"/>
                <a:cs typeface="Lucida Sans Unicode" panose="020B0602030504020204" pitchFamily="34" charset="0"/>
              </a:rPr>
              <a:t> or </a:t>
            </a:r>
            <a:r>
              <a:rPr lang="en-US" sz="2200" dirty="0">
                <a:latin typeface="Lucida Sans Unicode" panose="020B0602030504020204" pitchFamily="34" charset="0"/>
                <a:cs typeface="Lucida Sans Unicode" panose="020B0602030504020204" pitchFamily="34" charset="0"/>
              </a:rPr>
              <a:t>"</a:t>
            </a:r>
            <a:r>
              <a:rPr sz="2200" dirty="0" err="1">
                <a:latin typeface="Lucida Sans Unicode" panose="020B0602030504020204" pitchFamily="34" charset="0"/>
                <a:cs typeface="Lucida Sans Unicode" panose="020B0602030504020204" pitchFamily="34" charset="0"/>
              </a:rPr>
              <a:t>budder</a:t>
            </a:r>
            <a:r>
              <a:rPr lang="en-US" sz="2200" dirty="0">
                <a:latin typeface="Lucida Sans Unicode" panose="020B0602030504020204" pitchFamily="34" charset="0"/>
                <a:cs typeface="Lucida Sans Unicode" panose="020B0602030504020204" pitchFamily="34" charset="0"/>
              </a:rPr>
              <a:t>" </a:t>
            </a:r>
            <a:r>
              <a:rPr sz="2200" dirty="0">
                <a:latin typeface="Lucida Sans Unicode" panose="020B0602030504020204" pitchFamily="34" charset="0"/>
                <a:cs typeface="Lucida Sans Unicode" panose="020B0602030504020204" pitchFamily="34" charset="0"/>
              </a:rPr>
              <a:t>—</a:t>
            </a:r>
            <a:r>
              <a:rPr lang="en-US" sz="2200" dirty="0">
                <a:latin typeface="Lucida Sans Unicode" panose="020B0602030504020204" pitchFamily="34" charset="0"/>
                <a:cs typeface="Lucida Sans Unicode" panose="020B0602030504020204" pitchFamily="34" charset="0"/>
              </a:rPr>
              <a:t> </a:t>
            </a:r>
            <a:r>
              <a:rPr sz="2200" dirty="0">
                <a:latin typeface="Lucida Sans Unicode" panose="020B0602030504020204" pitchFamily="34" charset="0"/>
                <a:cs typeface="Lucida Sans Unicode" panose="020B0602030504020204" pitchFamily="34" charset="0"/>
              </a:rPr>
              <a:t>a soft solid with a texture like lip balm</a:t>
            </a:r>
          </a:p>
          <a:p>
            <a:pPr marL="457200" indent="-228600">
              <a:buClr>
                <a:schemeClr val="accent2"/>
              </a:buClr>
              <a:buSzPct val="100000"/>
              <a:buFont typeface="Wingdings" panose="05000000000000000000" pitchFamily="2" charset="2"/>
              <a:buChar char="§"/>
              <a:defRPr sz="2400"/>
            </a:pPr>
            <a:r>
              <a:rPr lang="en-US" sz="2200" dirty="0">
                <a:latin typeface="Lucida Sans Unicode" panose="020B0602030504020204" pitchFamily="34" charset="0"/>
                <a:cs typeface="Lucida Sans Unicode" panose="020B0602030504020204" pitchFamily="34" charset="0"/>
              </a:rPr>
              <a:t>"S</a:t>
            </a:r>
            <a:r>
              <a:rPr sz="2200" dirty="0">
                <a:latin typeface="Lucida Sans Unicode" panose="020B0602030504020204" pitchFamily="34" charset="0"/>
                <a:cs typeface="Lucida Sans Unicode" panose="020B0602030504020204" pitchFamily="34" charset="0"/>
              </a:rPr>
              <a:t>hatter</a:t>
            </a:r>
            <a:r>
              <a:rPr lang="en-US" sz="2200" dirty="0">
                <a:latin typeface="Lucida Sans Unicode" panose="020B0602030504020204" pitchFamily="34" charset="0"/>
                <a:cs typeface="Lucida Sans Unicode" panose="020B0602030504020204" pitchFamily="34" charset="0"/>
              </a:rPr>
              <a:t>" </a:t>
            </a:r>
            <a:r>
              <a:rPr sz="2200" dirty="0">
                <a:latin typeface="Lucida Sans Unicode" panose="020B0602030504020204" pitchFamily="34" charset="0"/>
                <a:cs typeface="Lucida Sans Unicode" panose="020B0602030504020204" pitchFamily="34" charset="0"/>
              </a:rPr>
              <a:t>—</a:t>
            </a:r>
            <a:r>
              <a:rPr lang="en-US" sz="2200" dirty="0">
                <a:latin typeface="Lucida Sans Unicode" panose="020B0602030504020204" pitchFamily="34" charset="0"/>
                <a:cs typeface="Lucida Sans Unicode" panose="020B0602030504020204" pitchFamily="34" charset="0"/>
              </a:rPr>
              <a:t> </a:t>
            </a:r>
            <a:r>
              <a:rPr sz="2200" dirty="0">
                <a:latin typeface="Lucida Sans Unicode" panose="020B0602030504020204" pitchFamily="34" charset="0"/>
                <a:cs typeface="Lucida Sans Unicode" panose="020B0602030504020204" pitchFamily="34" charset="0"/>
              </a:rPr>
              <a:t>a hard, amber-colored solid</a:t>
            </a:r>
          </a:p>
        </p:txBody>
      </p:sp>
      <p:sp>
        <p:nvSpPr>
          <p:cNvPr id="298" name="Marijuana Extracts aka DABS"/>
          <p:cNvSpPr txBox="1">
            <a:spLocks noGrp="1"/>
          </p:cNvSpPr>
          <p:nvPr>
            <p:ph type="title"/>
          </p:nvPr>
        </p:nvSpPr>
        <p:spPr>
          <a:xfrm>
            <a:off x="0" y="0"/>
            <a:ext cx="9144000" cy="1097280"/>
          </a:xfrm>
          <a:prstGeom prst="rect">
            <a:avLst/>
          </a:prstGeom>
        </p:spPr>
        <p:txBody>
          <a:bodyPr>
            <a:normAutofit/>
          </a:bodyPr>
          <a:lstStyle>
            <a:lvl1pPr algn="ctr">
              <a:defRPr>
                <a:solidFill>
                  <a:srgbClr val="8EFA00"/>
                </a:solidFill>
              </a:defRPr>
            </a:lvl1pPr>
          </a:lstStyle>
          <a:p>
            <a:r>
              <a:rPr lang="en-US" sz="3600" b="1" dirty="0">
                <a:solidFill>
                  <a:schemeClr val="accent3"/>
                </a:solidFill>
              </a:rPr>
              <a:t>Marijuana Concentrates AKA "Dabs"</a:t>
            </a:r>
            <a:endParaRPr sz="3600" b="1" dirty="0"/>
          </a:p>
        </p:txBody>
      </p:sp>
      <p:sp>
        <p:nvSpPr>
          <p:cNvPr id="299" name="Source:  https://www.drugabuse.gov/publications/drugfacts/marijuana"/>
          <p:cNvSpPr txBox="1"/>
          <p:nvPr/>
        </p:nvSpPr>
        <p:spPr>
          <a:xfrm>
            <a:off x="2337949" y="4767266"/>
            <a:ext cx="6348851"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r">
              <a:spcBef>
                <a:spcPts val="400"/>
              </a:spcBef>
              <a:defRPr sz="1600">
                <a:solidFill>
                  <a:srgbClr val="FFFFFF"/>
                </a:solidFill>
              </a:defRPr>
            </a:lvl1pPr>
          </a:lstStyle>
          <a:p>
            <a:r>
              <a:rPr sz="1400" dirty="0">
                <a:solidFill>
                  <a:schemeClr val="accent3"/>
                </a:solidFill>
              </a:rPr>
              <a:t>Source:  https://www.drugabuse.gov/publications/drugfacts/marijuana</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Underage drinking of alcohol…"/>
          <p:cNvSpPr txBox="1">
            <a:spLocks noGrp="1"/>
          </p:cNvSpPr>
          <p:nvPr>
            <p:ph type="body" sz="half" idx="1"/>
          </p:nvPr>
        </p:nvSpPr>
        <p:spPr>
          <a:xfrm>
            <a:off x="457200" y="1463041"/>
            <a:ext cx="8229600" cy="2332212"/>
          </a:xfrm>
          <a:prstGeom prst="rect">
            <a:avLst/>
          </a:prstGeom>
        </p:spPr>
        <p:txBody>
          <a:bodyPr/>
          <a:lstStyle/>
          <a:p>
            <a:pPr marL="347472" indent="-347472">
              <a:spcBef>
                <a:spcPts val="0"/>
              </a:spcBef>
              <a:spcAft>
                <a:spcPts val="900"/>
              </a:spcAft>
              <a:buClr>
                <a:schemeClr val="accent2"/>
              </a:buClr>
              <a:buSzPct val="100000"/>
              <a:buFont typeface="Wingdings" panose="05000000000000000000" pitchFamily="2" charset="2"/>
              <a:buChar char="§"/>
            </a:pPr>
            <a:r>
              <a:rPr sz="2400" dirty="0"/>
              <a:t>Teen marijuana trends </a:t>
            </a:r>
          </a:p>
          <a:p>
            <a:pPr marL="347472" indent="-347472">
              <a:spcBef>
                <a:spcPts val="0"/>
              </a:spcBef>
              <a:spcAft>
                <a:spcPts val="900"/>
              </a:spcAft>
              <a:buClr>
                <a:schemeClr val="accent2"/>
              </a:buClr>
              <a:buSzPct val="100000"/>
              <a:buFont typeface="Wingdings" panose="05000000000000000000" pitchFamily="2" charset="2"/>
              <a:buChar char="§"/>
            </a:pPr>
            <a:r>
              <a:rPr sz="2400" dirty="0"/>
              <a:t>New forms of marijuana</a:t>
            </a:r>
          </a:p>
          <a:p>
            <a:pPr marL="347472" indent="-347472">
              <a:spcBef>
                <a:spcPts val="0"/>
              </a:spcBef>
              <a:spcAft>
                <a:spcPts val="900"/>
              </a:spcAft>
              <a:buClr>
                <a:schemeClr val="accent2"/>
              </a:buClr>
              <a:buSzPct val="100000"/>
              <a:buFont typeface="Wingdings" panose="05000000000000000000" pitchFamily="2" charset="2"/>
              <a:buChar char="§"/>
            </a:pPr>
            <a:r>
              <a:rPr sz="2400" dirty="0"/>
              <a:t>Youth vaping trends and dangers</a:t>
            </a:r>
          </a:p>
          <a:p>
            <a:pPr marL="347472" indent="-347472">
              <a:spcBef>
                <a:spcPts val="0"/>
              </a:spcBef>
              <a:spcAft>
                <a:spcPts val="900"/>
              </a:spcAft>
              <a:buClr>
                <a:schemeClr val="accent2"/>
              </a:buClr>
              <a:buSzPct val="100000"/>
              <a:buFont typeface="Wingdings" panose="05000000000000000000" pitchFamily="2" charset="2"/>
              <a:buChar char="§"/>
            </a:pPr>
            <a:r>
              <a:rPr sz="2400" dirty="0"/>
              <a:t>State</a:t>
            </a:r>
            <a:r>
              <a:rPr lang="en-US" sz="2400" dirty="0"/>
              <a:t>-</a:t>
            </a:r>
            <a:r>
              <a:rPr sz="2400" dirty="0"/>
              <a:t>specific information</a:t>
            </a:r>
          </a:p>
          <a:p>
            <a:pPr marL="347472" indent="-347472">
              <a:spcBef>
                <a:spcPts val="0"/>
              </a:spcBef>
              <a:spcAft>
                <a:spcPts val="900"/>
              </a:spcAft>
              <a:buClr>
                <a:schemeClr val="accent2"/>
              </a:buClr>
              <a:buSzPct val="100000"/>
              <a:buFont typeface="Wingdings" panose="05000000000000000000" pitchFamily="2" charset="2"/>
              <a:buChar char="§"/>
            </a:pPr>
            <a:r>
              <a:rPr lang="en-US" sz="2400" dirty="0"/>
              <a:t>Res</a:t>
            </a:r>
            <a:r>
              <a:rPr sz="2400" dirty="0"/>
              <a:t>ources for parents and professionals</a:t>
            </a:r>
          </a:p>
        </p:txBody>
      </p:sp>
      <p:sp>
        <p:nvSpPr>
          <p:cNvPr id="134" name="Topics Highlighted In This Presentation"/>
          <p:cNvSpPr txBox="1">
            <a:spLocks noGrp="1"/>
          </p:cNvSpPr>
          <p:nvPr>
            <p:ph type="title"/>
          </p:nvPr>
        </p:nvSpPr>
        <p:spPr>
          <a:xfrm>
            <a:off x="0" y="0"/>
            <a:ext cx="9144000" cy="1463040"/>
          </a:xfrm>
          <a:prstGeom prst="rect">
            <a:avLst/>
          </a:prstGeom>
        </p:spPr>
        <p:txBody>
          <a:bodyPr>
            <a:normAutofit/>
          </a:bodyPr>
          <a:lstStyle>
            <a:lvl1pPr defTabSz="813816">
              <a:defRPr sz="3648">
                <a:solidFill>
                  <a:srgbClr val="FFD479"/>
                </a:solidFill>
                <a:effectLst>
                  <a:outerShdw blurRad="33909" dist="22606" dir="5400000" rotWithShape="0">
                    <a:srgbClr val="000000">
                      <a:alpha val="25000"/>
                    </a:srgbClr>
                  </a:outerShdw>
                </a:effectLst>
              </a:defRPr>
            </a:lvl1pPr>
          </a:lstStyle>
          <a:p>
            <a:pPr algn="ctr"/>
            <a:r>
              <a:rPr sz="3600" b="1" cap="all" dirty="0">
                <a:solidFill>
                  <a:schemeClr val="accent3"/>
                </a:solidFill>
              </a:rPr>
              <a:t>Topics Highlighted</a:t>
            </a:r>
            <a:br>
              <a:rPr lang="en-US" sz="3600" b="1" cap="all" dirty="0">
                <a:solidFill>
                  <a:schemeClr val="accent3"/>
                </a:solidFill>
              </a:rPr>
            </a:br>
            <a:r>
              <a:rPr lang="en-US" sz="3600" b="1" cap="all" dirty="0">
                <a:solidFill>
                  <a:schemeClr val="accent3"/>
                </a:solidFill>
              </a:rPr>
              <a:t>i</a:t>
            </a:r>
            <a:r>
              <a:rPr sz="3600" b="1" cap="all" dirty="0">
                <a:solidFill>
                  <a:schemeClr val="accent3"/>
                </a:solidFill>
              </a:rPr>
              <a:t>n This Presentation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pic>
        <p:nvPicPr>
          <p:cNvPr id="5" name="Picture 4" descr="shutterstock_610540727.jpg"/>
          <p:cNvPicPr>
            <a:picLocks noChangeAspect="1"/>
          </p:cNvPicPr>
          <p:nvPr/>
        </p:nvPicPr>
        <p:blipFill>
          <a:blip r:embed="rId3" cstate="print">
            <a:extLst>
              <a:ext uri="{28A0092B-C50C-407E-A947-70E740481C1C}">
                <a14:useLocalDpi xmlns:a14="http://schemas.microsoft.com/office/drawing/2010/main" val="0"/>
              </a:ext>
            </a:extLst>
          </a:blip>
          <a:srcRect t="13875" b="13875"/>
          <a:stretch>
            <a:fillRect/>
          </a:stretch>
        </p:blipFill>
        <p:spPr bwMode="auto">
          <a:xfrm>
            <a:off x="4054311" y="4060585"/>
            <a:ext cx="4632489" cy="2230016"/>
          </a:xfrm>
          <a:prstGeom prst="rect">
            <a:avLst/>
          </a:prstGeom>
          <a:noFill/>
          <a:ln w="76200" cap="sq" cmpd="sng">
            <a:solidFill>
              <a:srgbClr val="EAEAEA"/>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Marijuana Shatter"/>
          <p:cNvSpPr txBox="1">
            <a:spLocks noGrp="1"/>
          </p:cNvSpPr>
          <p:nvPr>
            <p:ph type="title"/>
          </p:nvPr>
        </p:nvSpPr>
        <p:spPr>
          <a:xfrm>
            <a:off x="0" y="0"/>
            <a:ext cx="9144000" cy="1371600"/>
          </a:xfrm>
          <a:prstGeom prst="rect">
            <a:avLst/>
          </a:prstGeom>
        </p:spPr>
        <p:txBody>
          <a:bodyPr>
            <a:normAutofit/>
          </a:bodyPr>
          <a:lstStyle>
            <a:lvl1pPr algn="ctr">
              <a:defRPr>
                <a:solidFill>
                  <a:srgbClr val="8EFA00"/>
                </a:solidFill>
              </a:defRPr>
            </a:lvl1pPr>
          </a:lstStyle>
          <a:p>
            <a:r>
              <a:rPr sz="3600" b="1" dirty="0">
                <a:solidFill>
                  <a:schemeClr val="accent3"/>
                </a:solidFill>
              </a:rPr>
              <a:t>Marijuana Shatter</a:t>
            </a:r>
          </a:p>
        </p:txBody>
      </p:sp>
      <p:pic>
        <p:nvPicPr>
          <p:cNvPr id="303" name="shutterstock_1629987178.jpg" descr="shutterstock_1629987178.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583547" y="1409085"/>
            <a:ext cx="5976905" cy="4000672"/>
          </a:xfrm>
          <a:prstGeom prst="rect">
            <a:avLst/>
          </a:prstGeom>
          <a:ln w="76200" cap="sq">
            <a:solidFill>
              <a:srgbClr val="EAEAEA"/>
            </a:solidFill>
            <a:miter/>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ome forms of shatter have as much as 90 percent THC, the psychoactive ingredient in marijuana.  That is about five times the potency of unrefined smoked marijuana,.  It is more powerful than standard hash oil.  Shatter is a thin, hard layer that is simi"/>
          <p:cNvSpPr txBox="1">
            <a:spLocks noGrp="1"/>
          </p:cNvSpPr>
          <p:nvPr>
            <p:ph type="body" sz="half" idx="1"/>
          </p:nvPr>
        </p:nvSpPr>
        <p:spPr>
          <a:xfrm>
            <a:off x="457200" y="1371601"/>
            <a:ext cx="8229600" cy="1731196"/>
          </a:xfrm>
          <a:prstGeom prst="rect">
            <a:avLst/>
          </a:prstGeom>
        </p:spPr>
        <p:txBody>
          <a:bodyPr/>
          <a:lstStyle/>
          <a:p>
            <a:pPr marL="0" indent="0">
              <a:spcBef>
                <a:spcPts val="0"/>
              </a:spcBef>
              <a:buNone/>
            </a:pPr>
            <a:r>
              <a:rPr sz="2200" dirty="0"/>
              <a:t>Some forms of shatter have as much as 90</a:t>
            </a:r>
            <a:r>
              <a:rPr lang="en-US" sz="2200" dirty="0"/>
              <a:t>% </a:t>
            </a:r>
            <a:r>
              <a:rPr sz="2200" dirty="0"/>
              <a:t>THC, the psychoactive ingredient in marijuana.</a:t>
            </a:r>
            <a:r>
              <a:rPr lang="en-US" sz="2200" dirty="0"/>
              <a:t>  </a:t>
            </a:r>
            <a:r>
              <a:rPr sz="2200" dirty="0"/>
              <a:t>That is about five times the potency of unrefined smoked marijuana.  It is more powerful than standard hash oil.</a:t>
            </a:r>
            <a:r>
              <a:rPr lang="en-US" sz="2200" dirty="0"/>
              <a:t>  </a:t>
            </a:r>
            <a:r>
              <a:rPr sz="2200" dirty="0"/>
              <a:t>Shatter is a thin, hard layer that is similar to glass.  It can shatter if</a:t>
            </a:r>
            <a:r>
              <a:rPr lang="en-US" sz="2200" dirty="0"/>
              <a:t> </a:t>
            </a:r>
            <a:r>
              <a:rPr sz="2200" dirty="0"/>
              <a:t>dropped.</a:t>
            </a:r>
          </a:p>
        </p:txBody>
      </p:sp>
      <p:sp>
        <p:nvSpPr>
          <p:cNvPr id="307" name="Dab Shatter Details"/>
          <p:cNvSpPr txBox="1">
            <a:spLocks noGrp="1"/>
          </p:cNvSpPr>
          <p:nvPr>
            <p:ph type="title"/>
          </p:nvPr>
        </p:nvSpPr>
        <p:spPr>
          <a:xfrm>
            <a:off x="0" y="0"/>
            <a:ext cx="9144000" cy="1371600"/>
          </a:xfrm>
          <a:prstGeom prst="rect">
            <a:avLst/>
          </a:prstGeom>
        </p:spPr>
        <p:txBody>
          <a:bodyPr>
            <a:normAutofit/>
          </a:bodyPr>
          <a:lstStyle>
            <a:lvl1pPr algn="ctr">
              <a:defRPr>
                <a:solidFill>
                  <a:srgbClr val="8EFA00"/>
                </a:solidFill>
              </a:defRPr>
            </a:lvl1pPr>
          </a:lstStyle>
          <a:p>
            <a:r>
              <a:rPr lang="en-US" sz="3600" b="1" dirty="0">
                <a:solidFill>
                  <a:schemeClr val="accent3"/>
                </a:solidFill>
              </a:rPr>
              <a:t>Dab </a:t>
            </a:r>
            <a:r>
              <a:rPr sz="3600" b="1" dirty="0">
                <a:solidFill>
                  <a:schemeClr val="accent3"/>
                </a:solidFill>
              </a:rPr>
              <a:t>Shatter Details</a:t>
            </a:r>
          </a:p>
        </p:txBody>
      </p:sp>
      <p:sp>
        <p:nvSpPr>
          <p:cNvPr id="308" name="Source:  https://drugfree.org/drug-and-alcohol-news/law-enforcement-sees-high-potency-marijuana-called-shatter/"/>
          <p:cNvSpPr txBox="1"/>
          <p:nvPr/>
        </p:nvSpPr>
        <p:spPr>
          <a:xfrm>
            <a:off x="2874313" y="4452515"/>
            <a:ext cx="5812487"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marR="64007" algn="r">
              <a:spcBef>
                <a:spcPts val="400"/>
              </a:spcBef>
              <a:defRPr sz="1500">
                <a:solidFill>
                  <a:srgbClr val="FFFFFF"/>
                </a:solidFill>
              </a:defRPr>
            </a:lvl1pPr>
          </a:lstStyle>
          <a:p>
            <a:r>
              <a:rPr sz="1400" dirty="0">
                <a:solidFill>
                  <a:schemeClr val="accent3"/>
                </a:solidFill>
              </a:rPr>
              <a:t>Source:</a:t>
            </a:r>
            <a:r>
              <a:rPr lang="en-US" sz="1400" dirty="0">
                <a:solidFill>
                  <a:schemeClr val="accent3"/>
                </a:solidFill>
              </a:rPr>
              <a:t> </a:t>
            </a:r>
            <a:r>
              <a:rPr sz="1400" dirty="0">
                <a:solidFill>
                  <a:schemeClr val="accent3"/>
                </a:solidFill>
              </a:rPr>
              <a:t>https://drugfree.org/drug-and-alcohol-news/</a:t>
            </a:r>
            <a:br>
              <a:rPr lang="en-US" sz="1400" dirty="0">
                <a:solidFill>
                  <a:schemeClr val="accent3"/>
                </a:solidFill>
              </a:rPr>
            </a:br>
            <a:r>
              <a:rPr sz="1400" dirty="0">
                <a:solidFill>
                  <a:schemeClr val="accent3"/>
                </a:solidFill>
              </a:rPr>
              <a:t>law-enforcement-sees-high-potency-marijuana-called-shatter/</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Marijuana (THC) Vapes"/>
          <p:cNvSpPr txBox="1">
            <a:spLocks noGrp="1"/>
          </p:cNvSpPr>
          <p:nvPr>
            <p:ph type="title"/>
          </p:nvPr>
        </p:nvSpPr>
        <p:spPr>
          <a:xfrm>
            <a:off x="0" y="0"/>
            <a:ext cx="9144000" cy="1371600"/>
          </a:xfrm>
          <a:prstGeom prst="rect">
            <a:avLst/>
          </a:prstGeom>
        </p:spPr>
        <p:txBody>
          <a:bodyPr>
            <a:normAutofit/>
          </a:bodyPr>
          <a:lstStyle>
            <a:lvl1pPr algn="ctr">
              <a:defRPr>
                <a:solidFill>
                  <a:srgbClr val="8EFA00"/>
                </a:solidFill>
              </a:defRPr>
            </a:lvl1pPr>
          </a:lstStyle>
          <a:p>
            <a:r>
              <a:rPr sz="3600" b="1" dirty="0">
                <a:solidFill>
                  <a:schemeClr val="accent3"/>
                </a:solidFill>
              </a:rPr>
              <a:t>Marijuana (THC) Vapes</a:t>
            </a:r>
          </a:p>
        </p:txBody>
      </p:sp>
      <p:pic>
        <p:nvPicPr>
          <p:cNvPr id="312" name="shutterstock_1091756642.jpg" descr="shutterstock_109175664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12313" y="1551724"/>
            <a:ext cx="7519373" cy="3307454"/>
          </a:xfrm>
          <a:prstGeom prst="rect">
            <a:avLst/>
          </a:prstGeom>
          <a:ln w="76200" cap="sq">
            <a:solidFill>
              <a:srgbClr val="EAEAEA"/>
            </a:solidFill>
            <a:miter/>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MARIJUANA VAPES"/>
          <p:cNvSpPr txBox="1">
            <a:spLocks noGrp="1"/>
          </p:cNvSpPr>
          <p:nvPr>
            <p:ph type="title"/>
          </p:nvPr>
        </p:nvSpPr>
        <p:spPr>
          <a:xfrm>
            <a:off x="0" y="0"/>
            <a:ext cx="9144000" cy="1188720"/>
          </a:xfrm>
          <a:prstGeom prst="rect">
            <a:avLst/>
          </a:prstGeom>
        </p:spPr>
        <p:txBody>
          <a:bodyPr>
            <a:normAutofit/>
          </a:bodyPr>
          <a:lstStyle/>
          <a:p>
            <a:pPr algn="ctr" defTabSz="585215">
              <a:defRPr sz="3072">
                <a:solidFill>
                  <a:srgbClr val="00F900"/>
                </a:solidFill>
                <a:effectLst>
                  <a:outerShdw blurRad="24384" dist="16256" dir="5400000" rotWithShape="0">
                    <a:srgbClr val="000000">
                      <a:alpha val="25000"/>
                    </a:srgbClr>
                  </a:outerShdw>
                </a:effectLst>
              </a:defRPr>
            </a:pPr>
            <a:r>
              <a:rPr lang="en-US" sz="3600" b="1" dirty="0">
                <a:solidFill>
                  <a:schemeClr val="accent3"/>
                </a:solidFill>
              </a:rPr>
              <a:t>Marijuana Vapes</a:t>
            </a:r>
            <a:endParaRPr sz="3600" b="1" dirty="0">
              <a:solidFill>
                <a:schemeClr val="accent3"/>
              </a:solidFill>
            </a:endParaRPr>
          </a:p>
        </p:txBody>
      </p:sp>
      <p:sp>
        <p:nvSpPr>
          <p:cNvPr id="316" name="Can be hard to distinguish from some nicotine vapes…"/>
          <p:cNvSpPr txBox="1">
            <a:spLocks noGrp="1"/>
          </p:cNvSpPr>
          <p:nvPr>
            <p:ph type="body" idx="4294967295"/>
          </p:nvPr>
        </p:nvSpPr>
        <p:spPr>
          <a:xfrm>
            <a:off x="457200" y="1188720"/>
            <a:ext cx="8229600" cy="2460661"/>
          </a:xfrm>
          <a:prstGeom prst="rect">
            <a:avLst/>
          </a:prstGeom>
        </p:spPr>
        <p:txBody>
          <a:bodyPr/>
          <a:lstStyle/>
          <a:p>
            <a:pPr marL="0" indent="0">
              <a:spcBef>
                <a:spcPts val="0"/>
              </a:spcBef>
              <a:spcAft>
                <a:spcPts val="1200"/>
              </a:spcAft>
              <a:buNone/>
              <a:defRPr sz="2600"/>
            </a:pPr>
            <a:r>
              <a:rPr lang="en-US" sz="2200" dirty="0"/>
              <a:t>Marijuana vapes c</a:t>
            </a:r>
            <a:r>
              <a:rPr sz="2200" dirty="0"/>
              <a:t>an be hard to distinguish from some nicotine vapes</a:t>
            </a:r>
            <a:r>
              <a:rPr lang="en-US" sz="2200" dirty="0"/>
              <a:t>.</a:t>
            </a:r>
          </a:p>
          <a:p>
            <a:pPr marL="0" indent="0">
              <a:spcBef>
                <a:spcPts val="0"/>
              </a:spcBef>
              <a:spcAft>
                <a:spcPts val="600"/>
              </a:spcAft>
              <a:buNone/>
              <a:defRPr sz="2600"/>
            </a:pPr>
            <a:r>
              <a:rPr sz="2200" dirty="0"/>
              <a:t>Many can work for:</a:t>
            </a:r>
          </a:p>
          <a:p>
            <a:pPr marL="457200" lvl="1" indent="-228600">
              <a:spcBef>
                <a:spcPts val="0"/>
              </a:spcBef>
              <a:spcAft>
                <a:spcPts val="600"/>
              </a:spcAft>
              <a:buClr>
                <a:schemeClr val="accent2"/>
              </a:buClr>
              <a:buFont typeface="Wingdings" panose="05000000000000000000" pitchFamily="2" charset="2"/>
              <a:buChar char="§"/>
              <a:defRPr sz="2600"/>
            </a:pPr>
            <a:r>
              <a:rPr sz="2200" dirty="0"/>
              <a:t>Dry leaf marijuana</a:t>
            </a:r>
          </a:p>
          <a:p>
            <a:pPr marL="457200" lvl="1" indent="-228600">
              <a:spcBef>
                <a:spcPts val="0"/>
              </a:spcBef>
              <a:spcAft>
                <a:spcPts val="600"/>
              </a:spcAft>
              <a:buClr>
                <a:schemeClr val="accent2"/>
              </a:buClr>
              <a:buFont typeface="Wingdings" panose="05000000000000000000" pitchFamily="2" charset="2"/>
              <a:buChar char="§"/>
              <a:defRPr sz="2600"/>
            </a:pPr>
            <a:r>
              <a:rPr sz="2200" dirty="0"/>
              <a:t>Dabs or concentrated forms of </a:t>
            </a:r>
            <a:r>
              <a:rPr lang="en-US" sz="2200" dirty="0"/>
              <a:t>m</a:t>
            </a:r>
            <a:r>
              <a:rPr sz="2200" dirty="0"/>
              <a:t>arijuana</a:t>
            </a:r>
          </a:p>
          <a:p>
            <a:pPr marL="457200" lvl="1" indent="-228600">
              <a:spcBef>
                <a:spcPts val="0"/>
              </a:spcBef>
              <a:buClr>
                <a:schemeClr val="accent2"/>
              </a:buClr>
              <a:buFont typeface="Wingdings" panose="05000000000000000000" pitchFamily="2" charset="2"/>
              <a:buChar char="§"/>
              <a:defRPr sz="2600"/>
            </a:pPr>
            <a:r>
              <a:rPr sz="2200" dirty="0"/>
              <a:t>Marijuana oils</a:t>
            </a:r>
          </a:p>
        </p:txBody>
      </p:sp>
      <p:pic>
        <p:nvPicPr>
          <p:cNvPr id="317" name="shutterstock_733247788.jpg" descr="shutterstock_733247788.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370269" y="4045744"/>
            <a:ext cx="6403462" cy="1908547"/>
          </a:xfrm>
          <a:prstGeom prst="rect">
            <a:avLst/>
          </a:prstGeom>
          <a:ln w="76200" cap="sq">
            <a:solidFill>
              <a:srgbClr val="EAEAEA"/>
            </a:solidFill>
            <a:miter/>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Various cannabis vapes can use a leaf form while others can use an oil form."/>
          <p:cNvSpPr txBox="1">
            <a:spLocks noGrp="1"/>
          </p:cNvSpPr>
          <p:nvPr>
            <p:ph type="title"/>
          </p:nvPr>
        </p:nvSpPr>
        <p:spPr>
          <a:xfrm>
            <a:off x="457200" y="4392337"/>
            <a:ext cx="8229600" cy="734469"/>
          </a:xfrm>
          <a:prstGeom prst="rect">
            <a:avLst/>
          </a:prstGeom>
        </p:spPr>
        <p:txBody>
          <a:bodyPr>
            <a:noAutofit/>
          </a:bodyPr>
          <a:lstStyle>
            <a:lvl1pPr algn="ctr" defTabSz="676655">
              <a:defRPr sz="3034">
                <a:solidFill>
                  <a:srgbClr val="00F900"/>
                </a:solidFill>
                <a:effectLst>
                  <a:outerShdw blurRad="28194" dist="18796" dir="5400000" rotWithShape="0">
                    <a:srgbClr val="000000">
                      <a:alpha val="25000"/>
                    </a:srgbClr>
                  </a:outerShdw>
                </a:effectLst>
              </a:defRPr>
            </a:lvl1pPr>
          </a:lstStyle>
          <a:p>
            <a:pPr algn="l"/>
            <a:r>
              <a:rPr sz="2200" dirty="0">
                <a:solidFill>
                  <a:schemeClr val="bg1"/>
                </a:solidFill>
              </a:rPr>
              <a:t>Various cannabis vapes can use a leaf form while others can use an oil form.</a:t>
            </a:r>
          </a:p>
        </p:txBody>
      </p:sp>
      <p:pic>
        <p:nvPicPr>
          <p:cNvPr id="321" name="shutterstock_1091756642.jpg" descr="shutterstock_109175664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483287" y="636502"/>
            <a:ext cx="6177425" cy="3329175"/>
          </a:xfrm>
          <a:prstGeom prst="rect">
            <a:avLst/>
          </a:prstGeom>
          <a:ln w="76200" cap="sq">
            <a:solidFill>
              <a:srgbClr val="EAEAEA"/>
            </a:solidFill>
            <a:miter/>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Marijuana Edibles"/>
          <p:cNvSpPr txBox="1">
            <a:spLocks noGrp="1"/>
          </p:cNvSpPr>
          <p:nvPr>
            <p:ph type="title"/>
          </p:nvPr>
        </p:nvSpPr>
        <p:spPr>
          <a:xfrm>
            <a:off x="0" y="0"/>
            <a:ext cx="9144000" cy="1554480"/>
          </a:xfrm>
          <a:prstGeom prst="rect">
            <a:avLst/>
          </a:prstGeom>
        </p:spPr>
        <p:txBody>
          <a:bodyPr>
            <a:normAutofit/>
          </a:bodyPr>
          <a:lstStyle>
            <a:lvl1pPr algn="ctr">
              <a:defRPr>
                <a:solidFill>
                  <a:srgbClr val="D4FB79"/>
                </a:solidFill>
              </a:defRPr>
            </a:lvl1pPr>
          </a:lstStyle>
          <a:p>
            <a:r>
              <a:rPr lang="en-US" sz="3600" b="1" dirty="0">
                <a:solidFill>
                  <a:schemeClr val="accent3"/>
                </a:solidFill>
              </a:rPr>
              <a:t>Vapes Are Also Being Used</a:t>
            </a:r>
            <a:br>
              <a:rPr lang="en-US" sz="3600" b="1" dirty="0">
                <a:solidFill>
                  <a:schemeClr val="accent3"/>
                </a:solidFill>
              </a:rPr>
            </a:br>
            <a:r>
              <a:rPr lang="en-US" sz="3600" b="1" dirty="0">
                <a:solidFill>
                  <a:schemeClr val="accent3"/>
                </a:solidFill>
              </a:rPr>
              <a:t>for Some CBD Products</a:t>
            </a:r>
            <a:endParaRPr sz="3600" b="1" dirty="0">
              <a:solidFill>
                <a:schemeClr val="accent3"/>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pic>
        <p:nvPicPr>
          <p:cNvPr id="6" name="Picture 2" descr="shutterstock_1531610627.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4609" y="1633085"/>
            <a:ext cx="6811092" cy="4242600"/>
          </a:xfrm>
          <a:prstGeom prst="rect">
            <a:avLst/>
          </a:prstGeom>
          <a:noFill/>
          <a:ln w="76200" cap="sq" cmpd="sng">
            <a:solidFill>
              <a:srgbClr val="EAEAEA"/>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2336702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Marijuana edibles are food and drink products infused with cannabis extracts.  These edibles are made with marijuana or marijuana oils. The products can be made at home or through commercial production.…"/>
          <p:cNvSpPr txBox="1">
            <a:spLocks noGrp="1"/>
          </p:cNvSpPr>
          <p:nvPr>
            <p:ph type="body" sz="half" idx="1"/>
          </p:nvPr>
        </p:nvSpPr>
        <p:spPr>
          <a:xfrm>
            <a:off x="457200" y="1371600"/>
            <a:ext cx="8229600" cy="3225964"/>
          </a:xfrm>
          <a:prstGeom prst="rect">
            <a:avLst/>
          </a:prstGeom>
        </p:spPr>
        <p:txBody>
          <a:bodyPr/>
          <a:lstStyle/>
          <a:p>
            <a:pPr marL="0" marR="64007" indent="0">
              <a:spcBef>
                <a:spcPts val="0"/>
              </a:spcBef>
              <a:spcAft>
                <a:spcPts val="1800"/>
              </a:spcAft>
              <a:buClrTx/>
              <a:buSzTx/>
              <a:buNone/>
              <a:defRPr sz="2300"/>
            </a:pPr>
            <a:r>
              <a:rPr lang="en-US" sz="2200" dirty="0"/>
              <a:t>Vaping marijuana continues to dramatically increase in popularity among teens, according to numbers from the latest Monitoring the Future study.</a:t>
            </a:r>
          </a:p>
          <a:p>
            <a:pPr marL="0" marR="64007" indent="0">
              <a:spcBef>
                <a:spcPts val="0"/>
              </a:spcBef>
              <a:spcAft>
                <a:spcPts val="1800"/>
              </a:spcAft>
              <a:buClrTx/>
              <a:buSzTx/>
              <a:buNone/>
              <a:defRPr sz="2300"/>
            </a:pPr>
            <a:r>
              <a:rPr lang="en-US" sz="2200" dirty="0"/>
              <a:t>In 2019, 14% of high school seniors admitted to vaping marijuana in the past month.  This is almost double the percentage from 2018.</a:t>
            </a:r>
          </a:p>
          <a:p>
            <a:pPr marL="0" marR="64007" indent="0">
              <a:spcBef>
                <a:spcPts val="0"/>
              </a:spcBef>
              <a:spcAft>
                <a:spcPts val="1200"/>
              </a:spcAft>
              <a:buClrTx/>
              <a:buSzTx/>
              <a:buNone/>
              <a:defRPr sz="2300"/>
            </a:pPr>
            <a:r>
              <a:rPr lang="en-US" sz="2200" dirty="0"/>
              <a:t>In addition, 21% of 12</a:t>
            </a:r>
            <a:r>
              <a:rPr lang="en-US" sz="2200" baseline="30000" dirty="0"/>
              <a:t>th</a:t>
            </a:r>
            <a:r>
              <a:rPr lang="en-US" sz="2200" dirty="0"/>
              <a:t>-graders reported vaping marijuana within the past year - an increase from the 13.1% in 2018.</a:t>
            </a:r>
          </a:p>
        </p:txBody>
      </p:sp>
      <p:sp>
        <p:nvSpPr>
          <p:cNvPr id="329" name="Marijuana Edibles"/>
          <p:cNvSpPr txBox="1">
            <a:spLocks noGrp="1"/>
          </p:cNvSpPr>
          <p:nvPr>
            <p:ph type="title"/>
          </p:nvPr>
        </p:nvSpPr>
        <p:spPr>
          <a:xfrm>
            <a:off x="0" y="0"/>
            <a:ext cx="9144000" cy="1371600"/>
          </a:xfrm>
          <a:prstGeom prst="rect">
            <a:avLst/>
          </a:prstGeom>
        </p:spPr>
        <p:txBody>
          <a:bodyPr>
            <a:normAutofit/>
          </a:bodyPr>
          <a:lstStyle>
            <a:lvl1pPr algn="ctr">
              <a:defRPr>
                <a:solidFill>
                  <a:srgbClr val="D4FB79"/>
                </a:solidFill>
              </a:defRPr>
            </a:lvl1pPr>
          </a:lstStyle>
          <a:p>
            <a:r>
              <a:rPr lang="en-US" sz="3600" b="1" dirty="0">
                <a:solidFill>
                  <a:schemeClr val="accent3"/>
                </a:solidFill>
              </a:rPr>
              <a:t>Vapes &amp; Marijuana More Common</a:t>
            </a:r>
            <a:endParaRPr sz="3600" b="1" dirty="0">
              <a:solidFill>
                <a:schemeClr val="accent3"/>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B0B9F4-70AF-4773-8990-4BE3BE320F15}"/>
              </a:ext>
            </a:extLst>
          </p:cNvPr>
          <p:cNvSpPr>
            <a:spLocks noGrp="1"/>
          </p:cNvSpPr>
          <p:nvPr>
            <p:ph type="title"/>
          </p:nvPr>
        </p:nvSpPr>
        <p:spPr/>
        <p:txBody>
          <a:bodyPr lIns="45719" tIns="45720" rIns="45719" bIns="45720" anchor="ctr">
            <a:normAutofit/>
          </a:bodyPr>
          <a:lstStyle/>
          <a:p>
            <a:pPr algn="ctr"/>
            <a:r>
              <a:rPr lang="en-US" b="1" dirty="0"/>
              <a:t>South Carolina Data</a:t>
            </a:r>
            <a:endParaRPr lang="en-US"/>
          </a:p>
        </p:txBody>
      </p:sp>
      <p:pic>
        <p:nvPicPr>
          <p:cNvPr id="5" name="Picture 4">
            <a:extLst>
              <a:ext uri="{FF2B5EF4-FFF2-40B4-BE49-F238E27FC236}">
                <a16:creationId xmlns:a16="http://schemas.microsoft.com/office/drawing/2014/main" id="{24EA1F1D-BA5F-4E9B-8BF9-C3EB663AE1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pic>
        <p:nvPicPr>
          <p:cNvPr id="2" name="Picture 1">
            <a:extLst>
              <a:ext uri="{FF2B5EF4-FFF2-40B4-BE49-F238E27FC236}">
                <a16:creationId xmlns:a16="http://schemas.microsoft.com/office/drawing/2014/main" id="{6AED02E9-64BC-4D82-BCBC-D59C5E0D1A40}"/>
              </a:ext>
            </a:extLst>
          </p:cNvPr>
          <p:cNvPicPr>
            <a:picLocks noChangeAspect="1"/>
          </p:cNvPicPr>
          <p:nvPr/>
        </p:nvPicPr>
        <p:blipFill>
          <a:blip r:embed="rId3"/>
          <a:stretch>
            <a:fillRect/>
          </a:stretch>
        </p:blipFill>
        <p:spPr>
          <a:xfrm>
            <a:off x="170374" y="1321925"/>
            <a:ext cx="8798814" cy="4295708"/>
          </a:xfrm>
          <a:prstGeom prst="rect">
            <a:avLst/>
          </a:prstGeom>
        </p:spPr>
      </p:pic>
      <p:sp>
        <p:nvSpPr>
          <p:cNvPr id="4" name="Rectangle 3">
            <a:extLst>
              <a:ext uri="{FF2B5EF4-FFF2-40B4-BE49-F238E27FC236}">
                <a16:creationId xmlns:a16="http://schemas.microsoft.com/office/drawing/2014/main" id="{AD0082F2-85D2-49E4-8307-35602F8ACDEA}"/>
              </a:ext>
            </a:extLst>
          </p:cNvPr>
          <p:cNvSpPr/>
          <p:nvPr/>
        </p:nvSpPr>
        <p:spPr>
          <a:xfrm>
            <a:off x="4569781" y="5858754"/>
            <a:ext cx="4572000" cy="523220"/>
          </a:xfrm>
          <a:prstGeom prst="rect">
            <a:avLst/>
          </a:prstGeom>
        </p:spPr>
        <p:txBody>
          <a:bodyPr>
            <a:spAutoFit/>
          </a:bodyPr>
          <a:lstStyle/>
          <a:p>
            <a:r>
              <a:rPr lang="en-US" sz="1400" dirty="0"/>
              <a:t>Source: </a:t>
            </a:r>
            <a:r>
              <a:rPr lang="en-US" sz="1400" dirty="0">
                <a:hlinkClick r:id="rId4"/>
              </a:rPr>
              <a:t>https://nccd.cdc.gov/youthonline/App/Results</a:t>
            </a:r>
            <a:endParaRPr lang="en-US" sz="1400" dirty="0"/>
          </a:p>
        </p:txBody>
      </p:sp>
    </p:spTree>
    <p:extLst>
      <p:ext uri="{BB962C8B-B14F-4D97-AF65-F5344CB8AC3E}">
        <p14:creationId xmlns:p14="http://schemas.microsoft.com/office/powerpoint/2010/main" val="1020676861"/>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41EC0-B99B-4B92-878D-E5E565DAE826}"/>
              </a:ext>
            </a:extLst>
          </p:cNvPr>
          <p:cNvSpPr>
            <a:spLocks noGrp="1"/>
          </p:cNvSpPr>
          <p:nvPr>
            <p:ph type="title"/>
          </p:nvPr>
        </p:nvSpPr>
        <p:spPr/>
        <p:txBody>
          <a:bodyPr/>
          <a:lstStyle/>
          <a:p>
            <a:pPr algn="ctr"/>
            <a:r>
              <a:rPr lang="en-US" b="1" dirty="0"/>
              <a:t>South Carolina Data</a:t>
            </a:r>
            <a:endParaRPr lang="en-US" dirty="0"/>
          </a:p>
        </p:txBody>
      </p:sp>
      <p:pic>
        <p:nvPicPr>
          <p:cNvPr id="4" name="Picture 3">
            <a:extLst>
              <a:ext uri="{FF2B5EF4-FFF2-40B4-BE49-F238E27FC236}">
                <a16:creationId xmlns:a16="http://schemas.microsoft.com/office/drawing/2014/main" id="{C8DC0526-A907-4508-AEB3-4B461F447FDE}"/>
              </a:ext>
            </a:extLst>
          </p:cNvPr>
          <p:cNvPicPr>
            <a:picLocks noChangeAspect="1"/>
          </p:cNvPicPr>
          <p:nvPr/>
        </p:nvPicPr>
        <p:blipFill>
          <a:blip r:embed="rId2"/>
          <a:stretch>
            <a:fillRect/>
          </a:stretch>
        </p:blipFill>
        <p:spPr>
          <a:xfrm>
            <a:off x="242046" y="1719879"/>
            <a:ext cx="8659907" cy="4274272"/>
          </a:xfrm>
          <a:prstGeom prst="rect">
            <a:avLst/>
          </a:prstGeom>
        </p:spPr>
      </p:pic>
      <p:sp>
        <p:nvSpPr>
          <p:cNvPr id="5" name="Rectangle 4">
            <a:extLst>
              <a:ext uri="{FF2B5EF4-FFF2-40B4-BE49-F238E27FC236}">
                <a16:creationId xmlns:a16="http://schemas.microsoft.com/office/drawing/2014/main" id="{4D62FCD7-7647-4F57-B77C-EC5DD92B875B}"/>
              </a:ext>
            </a:extLst>
          </p:cNvPr>
          <p:cNvSpPr/>
          <p:nvPr/>
        </p:nvSpPr>
        <p:spPr>
          <a:xfrm>
            <a:off x="4329953" y="6113829"/>
            <a:ext cx="4572000" cy="523220"/>
          </a:xfrm>
          <a:prstGeom prst="rect">
            <a:avLst/>
          </a:prstGeom>
        </p:spPr>
        <p:txBody>
          <a:bodyPr>
            <a:spAutoFit/>
          </a:bodyPr>
          <a:lstStyle/>
          <a:p>
            <a:r>
              <a:rPr lang="en-US" sz="1400" dirty="0"/>
              <a:t>Source: </a:t>
            </a:r>
            <a:r>
              <a:rPr lang="en-US" sz="1400" dirty="0">
                <a:hlinkClick r:id="rId3"/>
              </a:rPr>
              <a:t>https://nccd.cdc.gov/youthonline/App/Results</a:t>
            </a:r>
            <a:endParaRPr lang="en-US" sz="1400" dirty="0"/>
          </a:p>
        </p:txBody>
      </p:sp>
      <p:pic>
        <p:nvPicPr>
          <p:cNvPr id="6" name="Picture 5">
            <a:extLst>
              <a:ext uri="{FF2B5EF4-FFF2-40B4-BE49-F238E27FC236}">
                <a16:creationId xmlns:a16="http://schemas.microsoft.com/office/drawing/2014/main" id="{6281AFB5-8523-4D66-836C-0BE9009013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20000">
            <a:off x="88890" y="6297394"/>
            <a:ext cx="1435608" cy="264442"/>
          </a:xfrm>
          <a:prstGeom prst="rect">
            <a:avLst/>
          </a:prstGeom>
        </p:spPr>
      </p:pic>
    </p:spTree>
    <p:extLst>
      <p:ext uri="{BB962C8B-B14F-4D97-AF65-F5344CB8AC3E}">
        <p14:creationId xmlns:p14="http://schemas.microsoft.com/office/powerpoint/2010/main" val="4139156720"/>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624FB-E90D-4074-B056-96F51B63D284}"/>
              </a:ext>
            </a:extLst>
          </p:cNvPr>
          <p:cNvSpPr>
            <a:spLocks noGrp="1"/>
          </p:cNvSpPr>
          <p:nvPr>
            <p:ph type="title"/>
          </p:nvPr>
        </p:nvSpPr>
        <p:spPr/>
        <p:txBody>
          <a:bodyPr/>
          <a:lstStyle/>
          <a:p>
            <a:pPr algn="ctr"/>
            <a:r>
              <a:rPr lang="en-US" b="1" dirty="0"/>
              <a:t>South Carolina Data</a:t>
            </a:r>
            <a:endParaRPr lang="en-US" dirty="0"/>
          </a:p>
        </p:txBody>
      </p:sp>
      <p:pic>
        <p:nvPicPr>
          <p:cNvPr id="4" name="Picture 3">
            <a:extLst>
              <a:ext uri="{FF2B5EF4-FFF2-40B4-BE49-F238E27FC236}">
                <a16:creationId xmlns:a16="http://schemas.microsoft.com/office/drawing/2014/main" id="{A9FC096D-503F-48AE-8965-9D60E2A48A87}"/>
              </a:ext>
            </a:extLst>
          </p:cNvPr>
          <p:cNvPicPr>
            <a:picLocks noChangeAspect="1"/>
          </p:cNvPicPr>
          <p:nvPr/>
        </p:nvPicPr>
        <p:blipFill>
          <a:blip r:embed="rId2"/>
          <a:stretch>
            <a:fillRect/>
          </a:stretch>
        </p:blipFill>
        <p:spPr>
          <a:xfrm>
            <a:off x="67235" y="1801907"/>
            <a:ext cx="9009529" cy="4312895"/>
          </a:xfrm>
          <a:prstGeom prst="rect">
            <a:avLst/>
          </a:prstGeom>
        </p:spPr>
      </p:pic>
      <p:sp>
        <p:nvSpPr>
          <p:cNvPr id="5" name="Rectangle 4">
            <a:extLst>
              <a:ext uri="{FF2B5EF4-FFF2-40B4-BE49-F238E27FC236}">
                <a16:creationId xmlns:a16="http://schemas.microsoft.com/office/drawing/2014/main" id="{282CB47C-F214-491C-B6CD-7DFA4E5268E5}"/>
              </a:ext>
            </a:extLst>
          </p:cNvPr>
          <p:cNvSpPr/>
          <p:nvPr/>
        </p:nvSpPr>
        <p:spPr>
          <a:xfrm>
            <a:off x="4504764" y="6114802"/>
            <a:ext cx="4572000" cy="523220"/>
          </a:xfrm>
          <a:prstGeom prst="rect">
            <a:avLst/>
          </a:prstGeom>
        </p:spPr>
        <p:txBody>
          <a:bodyPr>
            <a:spAutoFit/>
          </a:bodyPr>
          <a:lstStyle/>
          <a:p>
            <a:r>
              <a:rPr lang="en-US" sz="1400" dirty="0"/>
              <a:t>Source: </a:t>
            </a:r>
            <a:r>
              <a:rPr lang="en-US" sz="1400" dirty="0">
                <a:hlinkClick r:id="rId3"/>
              </a:rPr>
              <a:t>https://nccd.cdc.gov/youthonline/App/Results</a:t>
            </a:r>
            <a:endParaRPr lang="en-US" sz="1400" dirty="0"/>
          </a:p>
        </p:txBody>
      </p:sp>
      <p:pic>
        <p:nvPicPr>
          <p:cNvPr id="6" name="Picture 5">
            <a:extLst>
              <a:ext uri="{FF2B5EF4-FFF2-40B4-BE49-F238E27FC236}">
                <a16:creationId xmlns:a16="http://schemas.microsoft.com/office/drawing/2014/main" id="{DD57A8F9-28C1-42EF-A6AD-51306CB184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20000">
            <a:off x="88890" y="6297394"/>
            <a:ext cx="1435608" cy="264442"/>
          </a:xfrm>
          <a:prstGeom prst="rect">
            <a:avLst/>
          </a:prstGeom>
        </p:spPr>
      </p:pic>
    </p:spTree>
    <p:extLst>
      <p:ext uri="{BB962C8B-B14F-4D97-AF65-F5344CB8AC3E}">
        <p14:creationId xmlns:p14="http://schemas.microsoft.com/office/powerpoint/2010/main" val="244381442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VAPING"/>
          <p:cNvSpPr txBox="1">
            <a:spLocks noGrp="1"/>
          </p:cNvSpPr>
          <p:nvPr>
            <p:ph type="title"/>
          </p:nvPr>
        </p:nvSpPr>
        <p:spPr>
          <a:xfrm>
            <a:off x="0" y="0"/>
            <a:ext cx="9144000" cy="1335024"/>
          </a:xfrm>
          <a:prstGeom prst="rect">
            <a:avLst/>
          </a:prstGeom>
        </p:spPr>
        <p:txBody>
          <a:bodyPr/>
          <a:lstStyle>
            <a:lvl1pPr algn="ctr">
              <a:defRPr>
                <a:solidFill>
                  <a:srgbClr val="FFD479"/>
                </a:solidFill>
              </a:defRPr>
            </a:lvl1pPr>
          </a:lstStyle>
          <a:p>
            <a:r>
              <a:rPr sz="4000" b="1" dirty="0">
                <a:solidFill>
                  <a:schemeClr val="accent3"/>
                </a:solidFill>
              </a:rPr>
              <a:t>VAPING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pic>
        <p:nvPicPr>
          <p:cNvPr id="6" name="Picture 3" descr="shutterstock_754478737.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0236" y="1335024"/>
            <a:ext cx="6503527" cy="4335135"/>
          </a:xfrm>
          <a:prstGeom prst="rect">
            <a:avLst/>
          </a:prstGeom>
          <a:noFill/>
          <a:ln w="76200" cap="sq" cmpd="sng">
            <a:solidFill>
              <a:srgbClr val="EAEAEA"/>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7EEF3-D270-457A-ACBD-16CB769DBFBF}"/>
              </a:ext>
            </a:extLst>
          </p:cNvPr>
          <p:cNvSpPr>
            <a:spLocks noGrp="1"/>
          </p:cNvSpPr>
          <p:nvPr>
            <p:ph type="title"/>
          </p:nvPr>
        </p:nvSpPr>
        <p:spPr>
          <a:xfrm>
            <a:off x="457200" y="92077"/>
            <a:ext cx="8229600" cy="1279524"/>
          </a:xfrm>
        </p:spPr>
        <p:txBody>
          <a:bodyPr/>
          <a:lstStyle/>
          <a:p>
            <a:pPr algn="ctr"/>
            <a:r>
              <a:rPr lang="en-US" b="1" dirty="0"/>
              <a:t>South Carolina Data</a:t>
            </a:r>
            <a:endParaRPr lang="en-US" dirty="0"/>
          </a:p>
        </p:txBody>
      </p:sp>
      <p:pic>
        <p:nvPicPr>
          <p:cNvPr id="3" name="Picture 2">
            <a:extLst>
              <a:ext uri="{FF2B5EF4-FFF2-40B4-BE49-F238E27FC236}">
                <a16:creationId xmlns:a16="http://schemas.microsoft.com/office/drawing/2014/main" id="{7E214A87-A743-4F0E-A8E8-4A17B3C0D901}"/>
              </a:ext>
            </a:extLst>
          </p:cNvPr>
          <p:cNvPicPr>
            <a:picLocks noChangeAspect="1"/>
          </p:cNvPicPr>
          <p:nvPr/>
        </p:nvPicPr>
        <p:blipFill>
          <a:blip r:embed="rId2"/>
          <a:stretch>
            <a:fillRect/>
          </a:stretch>
        </p:blipFill>
        <p:spPr>
          <a:xfrm>
            <a:off x="94129" y="1600201"/>
            <a:ext cx="8955741" cy="4452993"/>
          </a:xfrm>
          <a:prstGeom prst="rect">
            <a:avLst/>
          </a:prstGeom>
        </p:spPr>
      </p:pic>
      <p:sp>
        <p:nvSpPr>
          <p:cNvPr id="4" name="Rectangle 3">
            <a:extLst>
              <a:ext uri="{FF2B5EF4-FFF2-40B4-BE49-F238E27FC236}">
                <a16:creationId xmlns:a16="http://schemas.microsoft.com/office/drawing/2014/main" id="{1FA255D1-9859-49A3-841C-20C85B91C9B4}"/>
              </a:ext>
            </a:extLst>
          </p:cNvPr>
          <p:cNvSpPr/>
          <p:nvPr/>
        </p:nvSpPr>
        <p:spPr>
          <a:xfrm>
            <a:off x="4572000" y="6053194"/>
            <a:ext cx="4572000" cy="523220"/>
          </a:xfrm>
          <a:prstGeom prst="rect">
            <a:avLst/>
          </a:prstGeom>
        </p:spPr>
        <p:txBody>
          <a:bodyPr>
            <a:spAutoFit/>
          </a:bodyPr>
          <a:lstStyle/>
          <a:p>
            <a:r>
              <a:rPr lang="en-US" sz="1400" dirty="0"/>
              <a:t>Source: </a:t>
            </a:r>
            <a:r>
              <a:rPr lang="en-US" sz="1400" dirty="0">
                <a:hlinkClick r:id="rId3"/>
              </a:rPr>
              <a:t>https://nccd.cdc.gov/youthonline/App/Results</a:t>
            </a:r>
            <a:endParaRPr lang="en-US" sz="1400" dirty="0"/>
          </a:p>
        </p:txBody>
      </p:sp>
      <p:pic>
        <p:nvPicPr>
          <p:cNvPr id="5" name="Picture 4">
            <a:extLst>
              <a:ext uri="{FF2B5EF4-FFF2-40B4-BE49-F238E27FC236}">
                <a16:creationId xmlns:a16="http://schemas.microsoft.com/office/drawing/2014/main" id="{540D3463-003F-43AD-8DFC-DA99D3DB55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20000">
            <a:off x="88890" y="6297394"/>
            <a:ext cx="1435608" cy="264442"/>
          </a:xfrm>
          <a:prstGeom prst="rect">
            <a:avLst/>
          </a:prstGeom>
        </p:spPr>
      </p:pic>
    </p:spTree>
    <p:extLst>
      <p:ext uri="{BB962C8B-B14F-4D97-AF65-F5344CB8AC3E}">
        <p14:creationId xmlns:p14="http://schemas.microsoft.com/office/powerpoint/2010/main" val="4028841140"/>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4C8B5-9C0C-4929-BA9B-831B02F09AF6}"/>
              </a:ext>
            </a:extLst>
          </p:cNvPr>
          <p:cNvSpPr>
            <a:spLocks noGrp="1"/>
          </p:cNvSpPr>
          <p:nvPr>
            <p:ph type="title"/>
          </p:nvPr>
        </p:nvSpPr>
        <p:spPr/>
        <p:txBody>
          <a:bodyPr/>
          <a:lstStyle/>
          <a:p>
            <a:pPr algn="ctr"/>
            <a:r>
              <a:rPr lang="en-US" b="1" dirty="0"/>
              <a:t>South Carolina Data</a:t>
            </a:r>
            <a:endParaRPr lang="en-US" dirty="0"/>
          </a:p>
        </p:txBody>
      </p:sp>
      <p:pic>
        <p:nvPicPr>
          <p:cNvPr id="3" name="Picture 2">
            <a:extLst>
              <a:ext uri="{FF2B5EF4-FFF2-40B4-BE49-F238E27FC236}">
                <a16:creationId xmlns:a16="http://schemas.microsoft.com/office/drawing/2014/main" id="{333F0325-98F3-469F-9215-A66D9B56AD7F}"/>
              </a:ext>
            </a:extLst>
          </p:cNvPr>
          <p:cNvPicPr>
            <a:picLocks noChangeAspect="1"/>
          </p:cNvPicPr>
          <p:nvPr/>
        </p:nvPicPr>
        <p:blipFill>
          <a:blip r:embed="rId2"/>
          <a:stretch>
            <a:fillRect/>
          </a:stretch>
        </p:blipFill>
        <p:spPr>
          <a:xfrm>
            <a:off x="72720" y="1438183"/>
            <a:ext cx="8885225" cy="4492101"/>
          </a:xfrm>
          <a:prstGeom prst="rect">
            <a:avLst/>
          </a:prstGeom>
        </p:spPr>
      </p:pic>
      <p:pic>
        <p:nvPicPr>
          <p:cNvPr id="4" name="Picture 3">
            <a:extLst>
              <a:ext uri="{FF2B5EF4-FFF2-40B4-BE49-F238E27FC236}">
                <a16:creationId xmlns:a16="http://schemas.microsoft.com/office/drawing/2014/main" id="{B8386FE9-27FE-4B93-8C72-BEAC136FB5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20000">
            <a:off x="80014" y="6297394"/>
            <a:ext cx="1435608" cy="264442"/>
          </a:xfrm>
          <a:prstGeom prst="rect">
            <a:avLst/>
          </a:prstGeom>
        </p:spPr>
      </p:pic>
      <p:sp>
        <p:nvSpPr>
          <p:cNvPr id="5" name="Rectangle 4">
            <a:extLst>
              <a:ext uri="{FF2B5EF4-FFF2-40B4-BE49-F238E27FC236}">
                <a16:creationId xmlns:a16="http://schemas.microsoft.com/office/drawing/2014/main" id="{3F3C1930-0BE0-4B3C-8180-DC94ACECF242}"/>
              </a:ext>
            </a:extLst>
          </p:cNvPr>
          <p:cNvSpPr/>
          <p:nvPr/>
        </p:nvSpPr>
        <p:spPr>
          <a:xfrm>
            <a:off x="4292353" y="6075550"/>
            <a:ext cx="4572000" cy="523220"/>
          </a:xfrm>
          <a:prstGeom prst="rect">
            <a:avLst/>
          </a:prstGeom>
        </p:spPr>
        <p:txBody>
          <a:bodyP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Lucida Sans Unicode"/>
                <a:cs typeface="Lucida Sans Unicode"/>
                <a:sym typeface="Lucida Sans Unicode"/>
              </a:rPr>
              <a:t>Source: </a:t>
            </a:r>
            <a:r>
              <a:rPr kumimoji="0" lang="en-US" sz="1400" b="0" i="0" u="none" strike="noStrike" kern="0" cap="none" spc="0" normalizeH="0" baseline="0" noProof="0" dirty="0">
                <a:ln>
                  <a:noFill/>
                </a:ln>
                <a:solidFill>
                  <a:srgbClr val="000000"/>
                </a:solidFill>
                <a:effectLst/>
                <a:uLnTx/>
                <a:uFillTx/>
                <a:latin typeface="Lucida Sans Unicode"/>
                <a:cs typeface="Lucida Sans Unicode"/>
                <a:sym typeface="Lucida Sans Unicode"/>
                <a:hlinkClick r:id="rId4"/>
              </a:rPr>
              <a:t>https://nccd.cdc.gov/youthonline/App/Results</a:t>
            </a:r>
            <a:endParaRPr kumimoji="0" lang="en-US" sz="1400" b="0" i="0" u="none" strike="noStrike" kern="0" cap="none" spc="0" normalizeH="0" baseline="0" noProof="0" dirty="0">
              <a:ln>
                <a:noFill/>
              </a:ln>
              <a:solidFill>
                <a:srgbClr val="000000"/>
              </a:solidFill>
              <a:effectLst/>
              <a:uLnTx/>
              <a:uFillTx/>
              <a:latin typeface="Lucida Sans Unicode"/>
              <a:cs typeface="Lucida Sans Unicode"/>
              <a:sym typeface="Lucida Sans Unicode"/>
            </a:endParaRPr>
          </a:p>
        </p:txBody>
      </p:sp>
    </p:spTree>
    <p:extLst>
      <p:ext uri="{BB962C8B-B14F-4D97-AF65-F5344CB8AC3E}">
        <p14:creationId xmlns:p14="http://schemas.microsoft.com/office/powerpoint/2010/main" val="945840807"/>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5F5C3-FC54-46A6-829C-0CCF450BC4A4}"/>
              </a:ext>
            </a:extLst>
          </p:cNvPr>
          <p:cNvSpPr>
            <a:spLocks noGrp="1"/>
          </p:cNvSpPr>
          <p:nvPr>
            <p:ph type="title"/>
          </p:nvPr>
        </p:nvSpPr>
        <p:spPr/>
        <p:txBody>
          <a:bodyPr/>
          <a:lstStyle/>
          <a:p>
            <a:pPr algn="ctr"/>
            <a:r>
              <a:rPr lang="en-US" b="1" dirty="0"/>
              <a:t>South Carolina Data</a:t>
            </a:r>
            <a:endParaRPr lang="en-US" dirty="0"/>
          </a:p>
        </p:txBody>
      </p:sp>
      <p:pic>
        <p:nvPicPr>
          <p:cNvPr id="4" name="Picture 3">
            <a:extLst>
              <a:ext uri="{FF2B5EF4-FFF2-40B4-BE49-F238E27FC236}">
                <a16:creationId xmlns:a16="http://schemas.microsoft.com/office/drawing/2014/main" id="{AC4FF74B-3F66-4B16-A570-AA9A2F04BA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20000">
            <a:off x="88890" y="6297394"/>
            <a:ext cx="1435608" cy="264442"/>
          </a:xfrm>
          <a:prstGeom prst="rect">
            <a:avLst/>
          </a:prstGeom>
        </p:spPr>
      </p:pic>
      <p:pic>
        <p:nvPicPr>
          <p:cNvPr id="5" name="Picture 4">
            <a:extLst>
              <a:ext uri="{FF2B5EF4-FFF2-40B4-BE49-F238E27FC236}">
                <a16:creationId xmlns:a16="http://schemas.microsoft.com/office/drawing/2014/main" id="{9763D336-DA37-4E68-BA45-5C93E3C1B874}"/>
              </a:ext>
            </a:extLst>
          </p:cNvPr>
          <p:cNvPicPr>
            <a:picLocks noChangeAspect="1"/>
          </p:cNvPicPr>
          <p:nvPr/>
        </p:nvPicPr>
        <p:blipFill>
          <a:blip r:embed="rId3"/>
          <a:stretch>
            <a:fillRect/>
          </a:stretch>
        </p:blipFill>
        <p:spPr>
          <a:xfrm>
            <a:off x="81596" y="1251750"/>
            <a:ext cx="8950822" cy="4722921"/>
          </a:xfrm>
          <a:prstGeom prst="rect">
            <a:avLst/>
          </a:prstGeom>
        </p:spPr>
      </p:pic>
      <p:sp>
        <p:nvSpPr>
          <p:cNvPr id="6" name="Rectangle 5">
            <a:extLst>
              <a:ext uri="{FF2B5EF4-FFF2-40B4-BE49-F238E27FC236}">
                <a16:creationId xmlns:a16="http://schemas.microsoft.com/office/drawing/2014/main" id="{90C62637-165F-4EA4-A4F0-116BE3D641F8}"/>
              </a:ext>
            </a:extLst>
          </p:cNvPr>
          <p:cNvSpPr/>
          <p:nvPr/>
        </p:nvSpPr>
        <p:spPr>
          <a:xfrm>
            <a:off x="4753992" y="6093305"/>
            <a:ext cx="4572000" cy="523220"/>
          </a:xfrm>
          <a:prstGeom prst="rect">
            <a:avLst/>
          </a:prstGeom>
        </p:spPr>
        <p:txBody>
          <a:bodyP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Lucida Sans Unicode"/>
                <a:cs typeface="Lucida Sans Unicode"/>
                <a:sym typeface="Lucida Sans Unicode"/>
              </a:rPr>
              <a:t>Source: </a:t>
            </a:r>
            <a:r>
              <a:rPr kumimoji="0" lang="en-US" sz="1400" b="0" i="0" u="none" strike="noStrike" kern="0" cap="none" spc="0" normalizeH="0" baseline="0" noProof="0" dirty="0">
                <a:ln>
                  <a:noFill/>
                </a:ln>
                <a:solidFill>
                  <a:srgbClr val="000000"/>
                </a:solidFill>
                <a:effectLst/>
                <a:uLnTx/>
                <a:uFillTx/>
                <a:latin typeface="Lucida Sans Unicode"/>
                <a:cs typeface="Lucida Sans Unicode"/>
                <a:sym typeface="Lucida Sans Unicode"/>
                <a:hlinkClick r:id="rId4"/>
              </a:rPr>
              <a:t>https://nccd.cdc.gov/youthonline/App/Results</a:t>
            </a:r>
            <a:endParaRPr kumimoji="0" lang="en-US" sz="1400" b="0" i="0" u="none" strike="noStrike" kern="0" cap="none" spc="0" normalizeH="0" baseline="0" noProof="0" dirty="0">
              <a:ln>
                <a:noFill/>
              </a:ln>
              <a:solidFill>
                <a:srgbClr val="000000"/>
              </a:solidFill>
              <a:effectLst/>
              <a:uLnTx/>
              <a:uFillTx/>
              <a:latin typeface="Lucida Sans Unicode"/>
              <a:cs typeface="Lucida Sans Unicode"/>
              <a:sym typeface="Lucida Sans Unicode"/>
            </a:endParaRPr>
          </a:p>
        </p:txBody>
      </p:sp>
    </p:spTree>
    <p:extLst>
      <p:ext uri="{BB962C8B-B14F-4D97-AF65-F5344CB8AC3E}">
        <p14:creationId xmlns:p14="http://schemas.microsoft.com/office/powerpoint/2010/main" val="696906955"/>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8766D-1BBC-4560-99E1-C678E7F1F5CB}"/>
              </a:ext>
            </a:extLst>
          </p:cNvPr>
          <p:cNvSpPr>
            <a:spLocks noGrp="1"/>
          </p:cNvSpPr>
          <p:nvPr>
            <p:ph type="title"/>
          </p:nvPr>
        </p:nvSpPr>
        <p:spPr/>
        <p:txBody>
          <a:bodyPr/>
          <a:lstStyle/>
          <a:p>
            <a:pPr algn="ctr"/>
            <a:r>
              <a:rPr lang="en-US" b="1" dirty="0"/>
              <a:t>South Carolina Data</a:t>
            </a:r>
            <a:endParaRPr lang="en-US" dirty="0"/>
          </a:p>
        </p:txBody>
      </p:sp>
      <p:pic>
        <p:nvPicPr>
          <p:cNvPr id="3" name="Picture 2">
            <a:extLst>
              <a:ext uri="{FF2B5EF4-FFF2-40B4-BE49-F238E27FC236}">
                <a16:creationId xmlns:a16="http://schemas.microsoft.com/office/drawing/2014/main" id="{01C60C85-58C4-4DAB-B8CB-1BEA525FE7BD}"/>
              </a:ext>
            </a:extLst>
          </p:cNvPr>
          <p:cNvPicPr>
            <a:picLocks noChangeAspect="1"/>
          </p:cNvPicPr>
          <p:nvPr/>
        </p:nvPicPr>
        <p:blipFill>
          <a:blip r:embed="rId2"/>
          <a:stretch>
            <a:fillRect/>
          </a:stretch>
        </p:blipFill>
        <p:spPr>
          <a:xfrm>
            <a:off x="239606" y="1473693"/>
            <a:ext cx="8726841" cy="4385570"/>
          </a:xfrm>
          <a:prstGeom prst="rect">
            <a:avLst/>
          </a:prstGeom>
        </p:spPr>
      </p:pic>
      <p:pic>
        <p:nvPicPr>
          <p:cNvPr id="4" name="Picture 3">
            <a:extLst>
              <a:ext uri="{FF2B5EF4-FFF2-40B4-BE49-F238E27FC236}">
                <a16:creationId xmlns:a16="http://schemas.microsoft.com/office/drawing/2014/main" id="{9C5B344F-0052-4D31-B174-23532783B8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sp>
        <p:nvSpPr>
          <p:cNvPr id="5" name="Rectangle 4">
            <a:extLst>
              <a:ext uri="{FF2B5EF4-FFF2-40B4-BE49-F238E27FC236}">
                <a16:creationId xmlns:a16="http://schemas.microsoft.com/office/drawing/2014/main" id="{5986849E-1042-400E-8D36-A87E8827F1E3}"/>
              </a:ext>
            </a:extLst>
          </p:cNvPr>
          <p:cNvSpPr/>
          <p:nvPr/>
        </p:nvSpPr>
        <p:spPr>
          <a:xfrm>
            <a:off x="4572000" y="6028991"/>
            <a:ext cx="4572000" cy="523220"/>
          </a:xfrm>
          <a:prstGeom prst="rect">
            <a:avLst/>
          </a:prstGeom>
        </p:spPr>
        <p:txBody>
          <a:bodyPr>
            <a:spAutoFit/>
          </a:bodyPr>
          <a:lstStyle/>
          <a:p>
            <a:r>
              <a:rPr lang="en-US" sz="1400" dirty="0"/>
              <a:t>Source: </a:t>
            </a:r>
            <a:r>
              <a:rPr lang="en-US" sz="1400" dirty="0">
                <a:hlinkClick r:id="rId4"/>
              </a:rPr>
              <a:t>https://nccd.cdc.gov/youthonline/App/Results</a:t>
            </a:r>
            <a:endParaRPr lang="en-US" sz="1400" dirty="0"/>
          </a:p>
        </p:txBody>
      </p:sp>
    </p:spTree>
    <p:extLst>
      <p:ext uri="{BB962C8B-B14F-4D97-AF65-F5344CB8AC3E}">
        <p14:creationId xmlns:p14="http://schemas.microsoft.com/office/powerpoint/2010/main" val="1892383702"/>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ABE27-9C06-48BB-92B2-C159A8726D0B}"/>
              </a:ext>
            </a:extLst>
          </p:cNvPr>
          <p:cNvSpPr>
            <a:spLocks noGrp="1"/>
          </p:cNvSpPr>
          <p:nvPr>
            <p:ph type="title"/>
          </p:nvPr>
        </p:nvSpPr>
        <p:spPr/>
        <p:txBody>
          <a:bodyPr/>
          <a:lstStyle/>
          <a:p>
            <a:pPr algn="ctr"/>
            <a:r>
              <a:rPr lang="en-US" b="1" dirty="0"/>
              <a:t>South Carolina Data</a:t>
            </a:r>
            <a:endParaRPr lang="en-US" dirty="0"/>
          </a:p>
        </p:txBody>
      </p:sp>
      <p:pic>
        <p:nvPicPr>
          <p:cNvPr id="3" name="Picture 2">
            <a:extLst>
              <a:ext uri="{FF2B5EF4-FFF2-40B4-BE49-F238E27FC236}">
                <a16:creationId xmlns:a16="http://schemas.microsoft.com/office/drawing/2014/main" id="{829B1AF1-4C53-4027-BDFB-CF413DCE64DE}"/>
              </a:ext>
            </a:extLst>
          </p:cNvPr>
          <p:cNvPicPr>
            <a:picLocks noChangeAspect="1"/>
          </p:cNvPicPr>
          <p:nvPr/>
        </p:nvPicPr>
        <p:blipFill>
          <a:blip r:embed="rId2"/>
          <a:stretch>
            <a:fillRect/>
          </a:stretch>
        </p:blipFill>
        <p:spPr>
          <a:xfrm>
            <a:off x="208625" y="1600201"/>
            <a:ext cx="8726750" cy="4339134"/>
          </a:xfrm>
          <a:prstGeom prst="rect">
            <a:avLst/>
          </a:prstGeom>
        </p:spPr>
      </p:pic>
      <p:pic>
        <p:nvPicPr>
          <p:cNvPr id="4" name="Picture 3">
            <a:extLst>
              <a:ext uri="{FF2B5EF4-FFF2-40B4-BE49-F238E27FC236}">
                <a16:creationId xmlns:a16="http://schemas.microsoft.com/office/drawing/2014/main" id="{7A006A97-65C6-4E0F-9882-02E0D1AE6D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sp>
        <p:nvSpPr>
          <p:cNvPr id="5" name="Rectangle 4">
            <a:extLst>
              <a:ext uri="{FF2B5EF4-FFF2-40B4-BE49-F238E27FC236}">
                <a16:creationId xmlns:a16="http://schemas.microsoft.com/office/drawing/2014/main" id="{4B160DD0-BB70-4A35-9A54-EC0D06DD4767}"/>
              </a:ext>
            </a:extLst>
          </p:cNvPr>
          <p:cNvSpPr/>
          <p:nvPr/>
        </p:nvSpPr>
        <p:spPr>
          <a:xfrm>
            <a:off x="4463770" y="6028991"/>
            <a:ext cx="4572000" cy="523220"/>
          </a:xfrm>
          <a:prstGeom prst="rect">
            <a:avLst/>
          </a:prstGeom>
        </p:spPr>
        <p:txBody>
          <a:bodyPr>
            <a:spAutoFit/>
          </a:bodyPr>
          <a:lstStyle/>
          <a:p>
            <a:r>
              <a:rPr lang="en-US" sz="1400" dirty="0"/>
              <a:t>Source: </a:t>
            </a:r>
            <a:r>
              <a:rPr lang="en-US" sz="1400" dirty="0">
                <a:hlinkClick r:id="rId4"/>
              </a:rPr>
              <a:t>https://nccd.cdc.gov/youthonline/App/Results</a:t>
            </a:r>
            <a:endParaRPr lang="en-US" sz="1400" dirty="0"/>
          </a:p>
        </p:txBody>
      </p:sp>
    </p:spTree>
    <p:extLst>
      <p:ext uri="{BB962C8B-B14F-4D97-AF65-F5344CB8AC3E}">
        <p14:creationId xmlns:p14="http://schemas.microsoft.com/office/powerpoint/2010/main" val="1522273601"/>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B0B9F4-70AF-4773-8990-4BE3BE320F15}"/>
              </a:ext>
            </a:extLst>
          </p:cNvPr>
          <p:cNvSpPr>
            <a:spLocks noGrp="1"/>
          </p:cNvSpPr>
          <p:nvPr>
            <p:ph type="title"/>
          </p:nvPr>
        </p:nvSpPr>
        <p:spPr/>
        <p:txBody>
          <a:bodyPr lIns="45719" tIns="45720" rIns="45719" bIns="45720" anchor="ctr">
            <a:normAutofit/>
          </a:bodyPr>
          <a:lstStyle/>
          <a:p>
            <a:pPr algn="ctr"/>
            <a:r>
              <a:rPr lang="en-US" b="1" dirty="0"/>
              <a:t>South Carolina Data</a:t>
            </a:r>
            <a:endParaRPr lang="en-US" dirty="0"/>
          </a:p>
        </p:txBody>
      </p:sp>
      <p:pic>
        <p:nvPicPr>
          <p:cNvPr id="5" name="Picture 4">
            <a:extLst>
              <a:ext uri="{FF2B5EF4-FFF2-40B4-BE49-F238E27FC236}">
                <a16:creationId xmlns:a16="http://schemas.microsoft.com/office/drawing/2014/main" id="{24EA1F1D-BA5F-4E9B-8BF9-C3EB663AE1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sp>
        <p:nvSpPr>
          <p:cNvPr id="2" name="TextBox 1">
            <a:extLst>
              <a:ext uri="{FF2B5EF4-FFF2-40B4-BE49-F238E27FC236}">
                <a16:creationId xmlns:a16="http://schemas.microsoft.com/office/drawing/2014/main" id="{355FDDE0-D86E-464F-B546-8C32352C8419}"/>
              </a:ext>
            </a:extLst>
          </p:cNvPr>
          <p:cNvSpPr txBox="1"/>
          <p:nvPr/>
        </p:nvSpPr>
        <p:spPr>
          <a:xfrm>
            <a:off x="4390009" y="5965707"/>
            <a:ext cx="4372252" cy="800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400" dirty="0"/>
              <a:t>Source: </a:t>
            </a:r>
            <a:r>
              <a:rPr lang="en-US" sz="1400" dirty="0">
                <a:hlinkClick r:id="rId3"/>
              </a:rPr>
              <a:t>https://nccd.cdc.gov/youthonline/App/Results</a:t>
            </a:r>
            <a:endParaRPr lang="en-US" sz="1400" dirty="0"/>
          </a:p>
          <a:p>
            <a:endParaRPr kumimoji="0" lang="en-US" sz="1800" b="0" i="0" u="none" strike="noStrike" cap="none" spc="0" normalizeH="0" baseline="0" dirty="0">
              <a:ln>
                <a:noFill/>
              </a:ln>
              <a:solidFill>
                <a:srgbClr val="000000"/>
              </a:solidFill>
              <a:effectLst/>
              <a:uFillTx/>
              <a:latin typeface="Lucida Sans Unicode"/>
              <a:ea typeface="Lucida Sans Unicode"/>
              <a:cs typeface="Lucida Sans Unicode"/>
              <a:sym typeface="Lucida Sans Unicode"/>
            </a:endParaRPr>
          </a:p>
        </p:txBody>
      </p:sp>
      <p:pic>
        <p:nvPicPr>
          <p:cNvPr id="6" name="Picture 5">
            <a:extLst>
              <a:ext uri="{FF2B5EF4-FFF2-40B4-BE49-F238E27FC236}">
                <a16:creationId xmlns:a16="http://schemas.microsoft.com/office/drawing/2014/main" id="{DCD375B3-42D0-4D20-9DFA-D7F8FCF26767}"/>
              </a:ext>
            </a:extLst>
          </p:cNvPr>
          <p:cNvPicPr>
            <a:picLocks noChangeAspect="1"/>
          </p:cNvPicPr>
          <p:nvPr/>
        </p:nvPicPr>
        <p:blipFill>
          <a:blip r:embed="rId4"/>
          <a:stretch>
            <a:fillRect/>
          </a:stretch>
        </p:blipFill>
        <p:spPr>
          <a:xfrm>
            <a:off x="248575" y="1155236"/>
            <a:ext cx="8513686" cy="4785008"/>
          </a:xfrm>
          <a:prstGeom prst="rect">
            <a:avLst/>
          </a:prstGeom>
        </p:spPr>
      </p:pic>
    </p:spTree>
    <p:extLst>
      <p:ext uri="{BB962C8B-B14F-4D97-AF65-F5344CB8AC3E}">
        <p14:creationId xmlns:p14="http://schemas.microsoft.com/office/powerpoint/2010/main" val="3457894645"/>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Ways To Ingest Marijuana"/>
          <p:cNvSpPr txBox="1">
            <a:spLocks noGrp="1"/>
          </p:cNvSpPr>
          <p:nvPr>
            <p:ph type="title"/>
          </p:nvPr>
        </p:nvSpPr>
        <p:spPr>
          <a:xfrm>
            <a:off x="0" y="0"/>
            <a:ext cx="9144000" cy="1097280"/>
          </a:xfrm>
          <a:prstGeom prst="rect">
            <a:avLst/>
          </a:prstGeom>
        </p:spPr>
        <p:txBody>
          <a:bodyPr>
            <a:normAutofit/>
          </a:bodyPr>
          <a:lstStyle>
            <a:lvl1pPr algn="ctr">
              <a:defRPr>
                <a:solidFill>
                  <a:srgbClr val="8EFA00"/>
                </a:solidFill>
              </a:defRPr>
            </a:lvl1pPr>
          </a:lstStyle>
          <a:p>
            <a:r>
              <a:rPr lang="en-US" sz="3600" b="1" dirty="0">
                <a:solidFill>
                  <a:srgbClr val="FFC000"/>
                </a:solidFill>
              </a:rPr>
              <a:t>Keep Yourself Vape Educated</a:t>
            </a:r>
            <a:endParaRPr sz="3600" b="1" dirty="0">
              <a:solidFill>
                <a:srgbClr val="FFC000"/>
              </a:solidFill>
            </a:endParaRPr>
          </a:p>
        </p:txBody>
      </p:sp>
      <p:sp>
        <p:nvSpPr>
          <p:cNvPr id="284" name="Smoke it from a bong, pipe, joint or blunt…"/>
          <p:cNvSpPr txBox="1">
            <a:spLocks noGrp="1"/>
          </p:cNvSpPr>
          <p:nvPr>
            <p:ph type="body" idx="4294967295"/>
          </p:nvPr>
        </p:nvSpPr>
        <p:spPr>
          <a:xfrm>
            <a:off x="457200" y="1195599"/>
            <a:ext cx="8229600" cy="2506613"/>
          </a:xfrm>
          <a:prstGeom prst="rect">
            <a:avLst/>
          </a:prstGeom>
        </p:spPr>
        <p:txBody>
          <a:bodyPr/>
          <a:lstStyle/>
          <a:p>
            <a:pPr marL="347472" indent="-347472">
              <a:spcBef>
                <a:spcPts val="0"/>
              </a:spcBef>
              <a:spcAft>
                <a:spcPts val="1800"/>
              </a:spcAft>
              <a:buClr>
                <a:schemeClr val="accent2"/>
              </a:buClr>
              <a:buSzPct val="100000"/>
              <a:buFont typeface="Wingdings" panose="05000000000000000000" pitchFamily="2" charset="2"/>
              <a:buChar char="§"/>
            </a:pPr>
            <a:r>
              <a:rPr lang="en-US" sz="2200" dirty="0"/>
              <a:t>Learn and understand popular brands.</a:t>
            </a:r>
          </a:p>
          <a:p>
            <a:pPr marL="347472" indent="-347472">
              <a:spcBef>
                <a:spcPts val="0"/>
              </a:spcBef>
              <a:spcAft>
                <a:spcPts val="1800"/>
              </a:spcAft>
              <a:buClr>
                <a:schemeClr val="accent2"/>
              </a:buClr>
              <a:buSzPct val="100000"/>
              <a:buFont typeface="Wingdings" panose="05000000000000000000" pitchFamily="2" charset="2"/>
              <a:buChar char="§"/>
            </a:pPr>
            <a:r>
              <a:rPr lang="en-US" sz="2200" dirty="0"/>
              <a:t>Familiarize yourself with how vapes operate.</a:t>
            </a:r>
          </a:p>
          <a:p>
            <a:pPr marL="347472" indent="-347472">
              <a:spcBef>
                <a:spcPts val="0"/>
              </a:spcBef>
              <a:spcAft>
                <a:spcPts val="1800"/>
              </a:spcAft>
              <a:buClr>
                <a:schemeClr val="accent2"/>
              </a:buClr>
              <a:buSzPct val="100000"/>
              <a:buFont typeface="Wingdings" panose="05000000000000000000" pitchFamily="2" charset="2"/>
              <a:buChar char="§"/>
            </a:pPr>
            <a:r>
              <a:rPr lang="en-US" sz="2200" dirty="0"/>
              <a:t>Pay attention to policy changes with vapes.</a:t>
            </a:r>
          </a:p>
          <a:p>
            <a:pPr marL="347472" indent="-347472">
              <a:spcBef>
                <a:spcPts val="0"/>
              </a:spcBef>
              <a:spcAft>
                <a:spcPts val="1800"/>
              </a:spcAft>
              <a:buClr>
                <a:schemeClr val="accent2"/>
              </a:buClr>
              <a:buSzPct val="100000"/>
              <a:buFont typeface="Wingdings" panose="05000000000000000000" pitchFamily="2" charset="2"/>
              <a:buChar char="§"/>
            </a:pPr>
            <a:r>
              <a:rPr lang="en-US" sz="2200" dirty="0"/>
              <a:t>Frequently check federal websites such as the  FDA and CDC website for updates.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pic>
        <p:nvPicPr>
          <p:cNvPr id="7" name="Picture 4" descr="shutterstock_1498869299.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3506" y="3800531"/>
            <a:ext cx="3879226" cy="2698592"/>
          </a:xfrm>
          <a:prstGeom prst="rect">
            <a:avLst/>
          </a:prstGeom>
          <a:noFill/>
          <a:ln w="76200" cap="sq" cmpd="sng">
            <a:solidFill>
              <a:srgbClr val="EAEAEA"/>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41468653"/>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Talk to your kids!  Have several drug “conversations”.…"/>
          <p:cNvSpPr txBox="1">
            <a:spLocks noGrp="1"/>
          </p:cNvSpPr>
          <p:nvPr>
            <p:ph type="body" sz="half" idx="1"/>
          </p:nvPr>
        </p:nvSpPr>
        <p:spPr>
          <a:xfrm>
            <a:off x="457200" y="1371601"/>
            <a:ext cx="8229600" cy="2118852"/>
          </a:xfrm>
          <a:prstGeom prst="rect">
            <a:avLst/>
          </a:prstGeom>
        </p:spPr>
        <p:txBody>
          <a:bodyPr/>
          <a:lstStyle/>
          <a:p>
            <a:pPr marL="347472" indent="-347472">
              <a:spcBef>
                <a:spcPts val="0"/>
              </a:spcBef>
              <a:spcAft>
                <a:spcPts val="1800"/>
              </a:spcAft>
              <a:buClr>
                <a:schemeClr val="accent2"/>
              </a:buClr>
              <a:buSzPct val="100000"/>
              <a:buAutoNum type="arabicPeriod"/>
            </a:pPr>
            <a:r>
              <a:rPr sz="2200" dirty="0"/>
              <a:t>Talk to your kids!</a:t>
            </a:r>
            <a:r>
              <a:rPr lang="en-US" sz="2200" dirty="0"/>
              <a:t>  </a:t>
            </a:r>
            <a:r>
              <a:rPr sz="2200" dirty="0"/>
              <a:t>Have several drug</a:t>
            </a:r>
            <a:r>
              <a:rPr lang="en-US" sz="2200" dirty="0"/>
              <a:t> "</a:t>
            </a:r>
            <a:r>
              <a:rPr sz="2200" dirty="0"/>
              <a:t>conversation</a:t>
            </a:r>
            <a:r>
              <a:rPr lang="en-US" sz="2200" dirty="0"/>
              <a:t>s."</a:t>
            </a:r>
            <a:endParaRPr sz="2200" dirty="0"/>
          </a:p>
          <a:p>
            <a:pPr marL="347472" indent="-347472">
              <a:spcBef>
                <a:spcPts val="0"/>
              </a:spcBef>
              <a:spcAft>
                <a:spcPts val="1800"/>
              </a:spcAft>
              <a:buClr>
                <a:schemeClr val="accent2"/>
              </a:buClr>
              <a:buSzPct val="100000"/>
              <a:buAutoNum type="arabicPeriod"/>
            </a:pPr>
            <a:r>
              <a:rPr sz="2200" dirty="0"/>
              <a:t>Education and prevention start early.</a:t>
            </a:r>
          </a:p>
          <a:p>
            <a:pPr marL="347472" indent="-347472">
              <a:spcBef>
                <a:spcPts val="0"/>
              </a:spcBef>
              <a:spcAft>
                <a:spcPts val="1800"/>
              </a:spcAft>
              <a:buClr>
                <a:schemeClr val="accent2"/>
              </a:buClr>
              <a:buSzPct val="100000"/>
              <a:buAutoNum type="arabicPeriod"/>
            </a:pPr>
            <a:r>
              <a:rPr sz="2200" dirty="0"/>
              <a:t>Drug abuse prevention requires a multifaceted approach.</a:t>
            </a:r>
          </a:p>
          <a:p>
            <a:pPr marL="347472" indent="-347472">
              <a:spcBef>
                <a:spcPts val="0"/>
              </a:spcBef>
              <a:spcAft>
                <a:spcPts val="1800"/>
              </a:spcAft>
              <a:buClr>
                <a:schemeClr val="accent2"/>
              </a:buClr>
              <a:buSzPct val="100000"/>
              <a:buAutoNum type="arabicPeriod"/>
            </a:pPr>
            <a:r>
              <a:rPr sz="2200" dirty="0"/>
              <a:t>Seek help from a professional early if needed!</a:t>
            </a:r>
          </a:p>
        </p:txBody>
      </p:sp>
      <p:sp>
        <p:nvSpPr>
          <p:cNvPr id="420" name="In Closing"/>
          <p:cNvSpPr txBox="1">
            <a:spLocks noGrp="1"/>
          </p:cNvSpPr>
          <p:nvPr>
            <p:ph type="title"/>
          </p:nvPr>
        </p:nvSpPr>
        <p:spPr>
          <a:xfrm>
            <a:off x="0" y="0"/>
            <a:ext cx="9144000" cy="1371600"/>
          </a:xfrm>
          <a:prstGeom prst="rect">
            <a:avLst/>
          </a:prstGeom>
        </p:spPr>
        <p:txBody>
          <a:bodyPr>
            <a:normAutofit/>
          </a:bodyPr>
          <a:lstStyle>
            <a:lvl1pPr algn="ctr">
              <a:defRPr sz="4500">
                <a:solidFill>
                  <a:srgbClr val="FFD479"/>
                </a:solidFill>
              </a:defRPr>
            </a:lvl1pPr>
          </a:lstStyle>
          <a:p>
            <a:r>
              <a:rPr lang="en-US" sz="4000" b="1" dirty="0">
                <a:solidFill>
                  <a:schemeClr val="accent3"/>
                </a:solidFill>
              </a:rPr>
              <a:t>IN CLOSING</a:t>
            </a:r>
            <a:endParaRPr sz="4000" b="1" dirty="0">
              <a:solidFill>
                <a:schemeClr val="accent3"/>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CDC Quick Vape Facts-https://www.cdc.gov/tobacco/basic_information/e-cigarettes/Quick-Facts-on-the-Risks-of-E-cigarettes-for-Kids-Teens-and-Young-Adults.html…"/>
          <p:cNvSpPr txBox="1">
            <a:spLocks noGrp="1"/>
          </p:cNvSpPr>
          <p:nvPr>
            <p:ph type="body" sz="half" idx="1"/>
          </p:nvPr>
        </p:nvSpPr>
        <p:spPr>
          <a:xfrm>
            <a:off x="457200" y="1005840"/>
            <a:ext cx="8229600" cy="4706702"/>
          </a:xfrm>
          <a:prstGeom prst="rect">
            <a:avLst/>
          </a:prstGeom>
        </p:spPr>
        <p:txBody>
          <a:bodyPr/>
          <a:lstStyle/>
          <a:p>
            <a:pPr marL="347472" indent="-347472">
              <a:spcBef>
                <a:spcPts val="0"/>
              </a:spcBef>
              <a:buClr>
                <a:schemeClr val="accent2"/>
              </a:buClr>
              <a:buSzPct val="100000"/>
              <a:buFont typeface="Wingdings" panose="05000000000000000000" pitchFamily="2" charset="2"/>
              <a:buChar char="§"/>
              <a:defRPr sz="1600"/>
            </a:pPr>
            <a:r>
              <a:rPr dirty="0"/>
              <a:t>CDC Quick Vape Facts</a:t>
            </a:r>
            <a:r>
              <a:rPr lang="en-US" dirty="0"/>
              <a:t> </a:t>
            </a:r>
            <a:r>
              <a:rPr dirty="0"/>
              <a:t>-</a:t>
            </a:r>
            <a:r>
              <a:rPr lang="en-US" dirty="0"/>
              <a:t> </a:t>
            </a:r>
            <a:r>
              <a:rPr u="sng" dirty="0">
                <a:solidFill>
                  <a:srgbClr val="FF8119"/>
                </a:solidFill>
                <a:uFill>
                  <a:solidFill>
                    <a:srgbClr val="FF8119"/>
                  </a:solidFill>
                </a:uFill>
                <a:hlinkClick r:id="rId2"/>
              </a:rPr>
              <a:t>https://www.cdc.gov/tobacco/basic_information/e-cigarettes/Quick-Facts-on-the-Risks-of-E-cigarettes-for-Kids-Teens-and-Young-Adults.html</a:t>
            </a:r>
            <a:endParaRPr dirty="0">
              <a:solidFill>
                <a:srgbClr val="000000"/>
              </a:solidFill>
            </a:endParaRPr>
          </a:p>
          <a:p>
            <a:pPr marL="347472" indent="-347472">
              <a:spcBef>
                <a:spcPts val="0"/>
              </a:spcBef>
              <a:buClr>
                <a:schemeClr val="accent2"/>
              </a:buClr>
              <a:buSzPct val="100000"/>
              <a:buFont typeface="Wingdings" panose="05000000000000000000" pitchFamily="2" charset="2"/>
              <a:buChar char="§"/>
              <a:defRPr sz="1600"/>
            </a:pPr>
            <a:r>
              <a:rPr dirty="0"/>
              <a:t>CDC Teen Vape Sheets</a:t>
            </a:r>
            <a:r>
              <a:rPr lang="en-US" dirty="0"/>
              <a:t> </a:t>
            </a:r>
            <a:r>
              <a:rPr dirty="0"/>
              <a:t>-</a:t>
            </a:r>
            <a:r>
              <a:rPr dirty="0">
                <a:solidFill>
                  <a:srgbClr val="000000"/>
                </a:solidFill>
              </a:rPr>
              <a:t> </a:t>
            </a:r>
            <a:r>
              <a:rPr u="sng" dirty="0">
                <a:solidFill>
                  <a:srgbClr val="FF8119"/>
                </a:solidFill>
                <a:uFill>
                  <a:solidFill>
                    <a:srgbClr val="FF8119"/>
                  </a:solidFill>
                </a:uFill>
                <a:hlinkClick r:id="rId2"/>
              </a:rPr>
              <a:t>https://www.cdc.gov/tobacco/basic_information/e-cigarettes/Quick-Facts-on-the-Risks-of-E-cigarettes-for-Kids-Teens-and-Young-Adults.html</a:t>
            </a:r>
            <a:r>
              <a:rPr dirty="0">
                <a:solidFill>
                  <a:srgbClr val="000000"/>
                </a:solidFill>
              </a:rPr>
              <a:t> </a:t>
            </a:r>
          </a:p>
          <a:p>
            <a:pPr marL="347472" indent="-347472">
              <a:spcBef>
                <a:spcPts val="0"/>
              </a:spcBef>
              <a:buClr>
                <a:schemeClr val="accent2"/>
              </a:buClr>
              <a:buSzPct val="100000"/>
              <a:buFont typeface="Wingdings" panose="05000000000000000000" pitchFamily="2" charset="2"/>
              <a:buChar char="§"/>
              <a:defRPr sz="1600"/>
            </a:pPr>
            <a:r>
              <a:rPr dirty="0"/>
              <a:t>CDC </a:t>
            </a:r>
            <a:r>
              <a:rPr dirty="0" err="1"/>
              <a:t>Ecig</a:t>
            </a:r>
            <a:r>
              <a:rPr dirty="0"/>
              <a:t>/Product</a:t>
            </a:r>
            <a:r>
              <a:rPr lang="en-US" dirty="0"/>
              <a:t> </a:t>
            </a:r>
            <a:r>
              <a:rPr dirty="0"/>
              <a:t>- </a:t>
            </a:r>
            <a:r>
              <a:rPr u="sng" dirty="0">
                <a:solidFill>
                  <a:srgbClr val="FF8119"/>
                </a:solidFill>
                <a:uFill>
                  <a:solidFill>
                    <a:srgbClr val="FF8119"/>
                  </a:solidFill>
                </a:uFill>
                <a:hlinkClick r:id="rId3"/>
              </a:rPr>
              <a:t>Dictionary-images-https://www.cdc.gov/tobacco/basic_information/e-cigarettes/pdfs/ecigarette-or-vaping-products-visual-dictionary-508.pdf</a:t>
            </a:r>
            <a:endParaRPr dirty="0">
              <a:solidFill>
                <a:srgbClr val="000000"/>
              </a:solidFill>
            </a:endParaRPr>
          </a:p>
          <a:p>
            <a:pPr marL="347472" indent="-347472">
              <a:spcBef>
                <a:spcPts val="0"/>
              </a:spcBef>
              <a:buClr>
                <a:schemeClr val="accent2"/>
              </a:buClr>
              <a:buSzPct val="100000"/>
              <a:buFont typeface="Wingdings" panose="05000000000000000000" pitchFamily="2" charset="2"/>
              <a:buChar char="§"/>
              <a:defRPr sz="1600"/>
            </a:pPr>
            <a:r>
              <a:rPr dirty="0"/>
              <a:t>Surgeon General</a:t>
            </a:r>
            <a:r>
              <a:rPr lang="en-US" dirty="0"/>
              <a:t> </a:t>
            </a:r>
            <a:r>
              <a:rPr dirty="0"/>
              <a:t>- </a:t>
            </a:r>
            <a:r>
              <a:rPr u="sng" dirty="0">
                <a:solidFill>
                  <a:srgbClr val="FF8119"/>
                </a:solidFill>
                <a:uFill>
                  <a:solidFill>
                    <a:srgbClr val="FF8119"/>
                  </a:solidFill>
                </a:uFill>
                <a:hlinkClick r:id="rId4"/>
              </a:rPr>
              <a:t>Vapes-https://e-cigarettes.surgeongeneral.gov/knowtherisks.html</a:t>
            </a:r>
            <a:endParaRPr dirty="0">
              <a:solidFill>
                <a:srgbClr val="000000"/>
              </a:solidFill>
            </a:endParaRPr>
          </a:p>
          <a:p>
            <a:pPr marL="347472" indent="-347472">
              <a:spcBef>
                <a:spcPts val="0"/>
              </a:spcBef>
              <a:buClr>
                <a:schemeClr val="accent2"/>
              </a:buClr>
              <a:buSzPct val="100000"/>
              <a:buFont typeface="Wingdings" panose="05000000000000000000" pitchFamily="2" charset="2"/>
              <a:buChar char="§"/>
              <a:defRPr sz="1600"/>
            </a:pPr>
            <a:r>
              <a:rPr dirty="0"/>
              <a:t>CDC Smoking &amp; Youth</a:t>
            </a:r>
            <a:r>
              <a:rPr lang="en-US" dirty="0"/>
              <a:t> </a:t>
            </a:r>
            <a:r>
              <a:rPr dirty="0"/>
              <a:t>-</a:t>
            </a:r>
            <a:r>
              <a:rPr dirty="0">
                <a:solidFill>
                  <a:srgbClr val="000000"/>
                </a:solidFill>
              </a:rPr>
              <a:t> </a:t>
            </a:r>
            <a:r>
              <a:rPr u="sng" dirty="0">
                <a:solidFill>
                  <a:srgbClr val="FF8119"/>
                </a:solidFill>
                <a:uFill>
                  <a:solidFill>
                    <a:srgbClr val="FF8119"/>
                  </a:solidFill>
                </a:uFill>
                <a:hlinkClick r:id="rId5"/>
              </a:rPr>
              <a:t>https://www.cdc.gov/tobacco/data_statistics/sgr/50th-anniversary/pdfs/fs_smoking_youth_508.pdf</a:t>
            </a:r>
            <a:endParaRPr dirty="0">
              <a:solidFill>
                <a:srgbClr val="000000"/>
              </a:solidFill>
            </a:endParaRPr>
          </a:p>
          <a:p>
            <a:pPr marL="347472" indent="-347472">
              <a:spcBef>
                <a:spcPts val="0"/>
              </a:spcBef>
              <a:buClr>
                <a:schemeClr val="accent2"/>
              </a:buClr>
              <a:buSzPct val="100000"/>
              <a:buFont typeface="Wingdings" panose="05000000000000000000" pitchFamily="2" charset="2"/>
              <a:buChar char="§"/>
              <a:defRPr sz="1600"/>
            </a:pPr>
            <a:r>
              <a:rPr dirty="0"/>
              <a:t>CDC What Are E Cigs</a:t>
            </a:r>
            <a:r>
              <a:rPr lang="en-US" dirty="0"/>
              <a:t>? </a:t>
            </a:r>
            <a:r>
              <a:rPr dirty="0"/>
              <a:t>- </a:t>
            </a:r>
            <a:r>
              <a:rPr u="sng" dirty="0">
                <a:solidFill>
                  <a:srgbClr val="FF8119"/>
                </a:solidFill>
                <a:uFill>
                  <a:solidFill>
                    <a:srgbClr val="FF8119"/>
                  </a:solidFill>
                </a:uFill>
                <a:hlinkClick r:id="rId6"/>
              </a:rPr>
              <a:t>https://www.cdc.gov/tobacco/basic_information/e-cigarettes/about-e-cigarettes.html</a:t>
            </a:r>
            <a:endParaRPr dirty="0">
              <a:solidFill>
                <a:srgbClr val="000000"/>
              </a:solidFill>
            </a:endParaRPr>
          </a:p>
          <a:p>
            <a:pPr marL="347472" indent="-347472">
              <a:spcBef>
                <a:spcPts val="0"/>
              </a:spcBef>
              <a:buClr>
                <a:schemeClr val="accent2"/>
              </a:buClr>
              <a:buSzPct val="100000"/>
              <a:buFont typeface="Wingdings" panose="05000000000000000000" pitchFamily="2" charset="2"/>
              <a:buChar char="§"/>
              <a:defRPr sz="1600"/>
            </a:pPr>
            <a:r>
              <a:rPr dirty="0"/>
              <a:t>Vape Facts by Johns Hopkins Medicine</a:t>
            </a:r>
            <a:r>
              <a:rPr lang="en-US" dirty="0"/>
              <a:t> </a:t>
            </a:r>
            <a:r>
              <a:rPr dirty="0"/>
              <a:t>-</a:t>
            </a:r>
            <a:r>
              <a:rPr dirty="0">
                <a:solidFill>
                  <a:srgbClr val="000000"/>
                </a:solidFill>
              </a:rPr>
              <a:t> </a:t>
            </a:r>
            <a:r>
              <a:rPr u="sng" dirty="0">
                <a:solidFill>
                  <a:srgbClr val="FF8119"/>
                </a:solidFill>
                <a:uFill>
                  <a:solidFill>
                    <a:srgbClr val="FF8119"/>
                  </a:solidFill>
                </a:uFill>
                <a:hlinkClick r:id="rId7"/>
              </a:rPr>
              <a:t>https://www.hopkinsmedicine.org/health/wellness-and-prevention/5-truths-you-need-to-know-about-vaping</a:t>
            </a:r>
          </a:p>
        </p:txBody>
      </p:sp>
      <p:sp>
        <p:nvSpPr>
          <p:cNvPr id="429" name="Resources For Parents &amp; Professionals"/>
          <p:cNvSpPr txBox="1">
            <a:spLocks noGrp="1"/>
          </p:cNvSpPr>
          <p:nvPr>
            <p:ph type="title"/>
          </p:nvPr>
        </p:nvSpPr>
        <p:spPr>
          <a:xfrm>
            <a:off x="0" y="3129"/>
            <a:ext cx="9144001" cy="1097280"/>
          </a:xfrm>
          <a:prstGeom prst="rect">
            <a:avLst/>
          </a:prstGeom>
        </p:spPr>
        <p:txBody>
          <a:bodyPr>
            <a:normAutofit/>
          </a:bodyPr>
          <a:lstStyle>
            <a:lvl1pPr algn="ctr" defTabSz="731520">
              <a:defRPr sz="3280">
                <a:solidFill>
                  <a:srgbClr val="FFD479"/>
                </a:solidFill>
                <a:effectLst>
                  <a:outerShdw blurRad="30480" dist="20320" dir="5400000" rotWithShape="0">
                    <a:srgbClr val="000000">
                      <a:alpha val="25000"/>
                    </a:srgbClr>
                  </a:outerShdw>
                </a:effectLst>
              </a:defRPr>
            </a:lvl1pPr>
          </a:lstStyle>
          <a:p>
            <a:r>
              <a:rPr sz="3600" b="1" dirty="0">
                <a:solidFill>
                  <a:schemeClr val="accent3"/>
                </a:solidFill>
              </a:rPr>
              <a:t>Resources </a:t>
            </a:r>
            <a:r>
              <a:rPr lang="en-US" sz="3600" b="1" dirty="0">
                <a:solidFill>
                  <a:schemeClr val="accent3"/>
                </a:solidFill>
              </a:rPr>
              <a:t>f</a:t>
            </a:r>
            <a:r>
              <a:rPr sz="3600" b="1" dirty="0">
                <a:solidFill>
                  <a:schemeClr val="accent3"/>
                </a:solidFill>
              </a:rPr>
              <a:t>or Parents &amp; Professionals </a:t>
            </a:r>
          </a:p>
        </p:txBody>
      </p:sp>
      <p:sp>
        <p:nvSpPr>
          <p:cNvPr id="430" name="TALL COP SAYS STOP  Website: www.tallcopsaysstop.com"/>
          <p:cNvSpPr txBox="1"/>
          <p:nvPr/>
        </p:nvSpPr>
        <p:spPr>
          <a:xfrm>
            <a:off x="2077770" y="5916866"/>
            <a:ext cx="6609030" cy="3167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243230" indent="-138988" defTabSz="868680">
              <a:lnSpc>
                <a:spcPct val="80000"/>
              </a:lnSpc>
              <a:spcBef>
                <a:spcPts val="300"/>
              </a:spcBef>
              <a:buClr>
                <a:schemeClr val="accent1"/>
              </a:buClr>
              <a:buFont typeface="Wingdings 3"/>
              <a:defRPr sz="1804">
                <a:solidFill>
                  <a:srgbClr val="FF9300"/>
                </a:solidFill>
              </a:defRPr>
            </a:pPr>
            <a:r>
              <a:rPr dirty="0">
                <a:solidFill>
                  <a:schemeClr val="accent3"/>
                </a:solidFill>
              </a:rPr>
              <a:t>TALL COP SAYS STOP  Website: www.tallcopsaysstop.com</a:t>
            </a:r>
          </a:p>
          <a:p>
            <a:pPr marL="243230" indent="-138988" algn="ctr" defTabSz="868680">
              <a:lnSpc>
                <a:spcPct val="80000"/>
              </a:lnSpc>
              <a:spcBef>
                <a:spcPts val="300"/>
              </a:spcBef>
              <a:buClr>
                <a:schemeClr val="accent1"/>
              </a:buClr>
              <a:buFont typeface="Wingdings 3"/>
              <a:defRPr sz="2375">
                <a:solidFill>
                  <a:srgbClr val="FFFFFF"/>
                </a:solidFill>
              </a:defRPr>
            </a:pPr>
            <a:endParaRPr dirty="0">
              <a:solidFill>
                <a:schemeClr val="accent3"/>
              </a:solidFill>
            </a:endParaRPr>
          </a:p>
        </p:txBody>
      </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Double-click to edit"/>
          <p:cNvSpPr txBox="1">
            <a:spLocks noGrp="1"/>
          </p:cNvSpPr>
          <p:nvPr>
            <p:ph type="body" sz="half" idx="1"/>
          </p:nvPr>
        </p:nvSpPr>
        <p:spPr>
          <a:xfrm>
            <a:off x="457200" y="1371600"/>
            <a:ext cx="8229600" cy="3600984"/>
          </a:xfrm>
          <a:prstGeom prst="rect">
            <a:avLst/>
          </a:prstGeom>
        </p:spPr>
        <p:txBody>
          <a:bodyPr/>
          <a:lstStyle/>
          <a:p>
            <a:pPr marL="0" indent="0">
              <a:spcBef>
                <a:spcPts val="0"/>
              </a:spcBef>
              <a:buNone/>
            </a:pPr>
            <a:r>
              <a:rPr lang="en-US" dirty="0"/>
              <a:t>Contact Info</a:t>
            </a:r>
            <a:endParaRPr dirty="0"/>
          </a:p>
        </p:txBody>
      </p:sp>
      <p:sp>
        <p:nvSpPr>
          <p:cNvPr id="434" name="YOUR CONTACT INFO HERE"/>
          <p:cNvSpPr txBox="1">
            <a:spLocks noGrp="1"/>
          </p:cNvSpPr>
          <p:nvPr>
            <p:ph type="title"/>
          </p:nvPr>
        </p:nvSpPr>
        <p:spPr>
          <a:xfrm>
            <a:off x="0" y="0"/>
            <a:ext cx="9144000" cy="1371600"/>
          </a:xfrm>
          <a:prstGeom prst="rect">
            <a:avLst/>
          </a:prstGeom>
        </p:spPr>
        <p:txBody>
          <a:bodyPr>
            <a:normAutofit/>
          </a:bodyPr>
          <a:lstStyle/>
          <a:p>
            <a:pPr algn="ctr"/>
            <a:r>
              <a:rPr sz="4000" b="1" dirty="0">
                <a:solidFill>
                  <a:schemeClr val="accent3"/>
                </a:solidFill>
              </a:rPr>
              <a:t>YOUR CONTACT INFO HERE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What Is A Vape Pen ?"/>
          <p:cNvSpPr txBox="1">
            <a:spLocks noGrp="1"/>
          </p:cNvSpPr>
          <p:nvPr>
            <p:ph type="title"/>
          </p:nvPr>
        </p:nvSpPr>
        <p:spPr>
          <a:xfrm>
            <a:off x="0" y="0"/>
            <a:ext cx="9144000" cy="1371600"/>
          </a:xfrm>
          <a:prstGeom prst="rect">
            <a:avLst/>
          </a:prstGeom>
        </p:spPr>
        <p:txBody>
          <a:bodyPr>
            <a:normAutofit/>
          </a:bodyPr>
          <a:lstStyle>
            <a:lvl1pPr algn="ctr">
              <a:defRPr>
                <a:solidFill>
                  <a:srgbClr val="FFD479"/>
                </a:solidFill>
              </a:defRPr>
            </a:lvl1pPr>
          </a:lstStyle>
          <a:p>
            <a:r>
              <a:rPr sz="3600" b="1" dirty="0">
                <a:solidFill>
                  <a:schemeClr val="accent3"/>
                </a:solidFill>
              </a:rPr>
              <a:t>What Is </a:t>
            </a:r>
            <a:r>
              <a:rPr lang="en-US" sz="3600" b="1" dirty="0">
                <a:solidFill>
                  <a:schemeClr val="accent3"/>
                </a:solidFill>
              </a:rPr>
              <a:t>a</a:t>
            </a:r>
            <a:r>
              <a:rPr sz="3600" b="1" dirty="0">
                <a:solidFill>
                  <a:schemeClr val="accent3"/>
                </a:solidFill>
              </a:rPr>
              <a:t> Vape Pen ?</a:t>
            </a:r>
          </a:p>
        </p:txBody>
      </p:sp>
      <p:sp>
        <p:nvSpPr>
          <p:cNvPr id="191" name="Vapes, vaporizers, vape pens, hookah pens, electronic cigarettes (e-cigarettes or e-cigs), and e-pipes are some of the many terms used to describe electronic nicotine delivery systems (ENDS).…"/>
          <p:cNvSpPr txBox="1">
            <a:spLocks noGrp="1"/>
          </p:cNvSpPr>
          <p:nvPr>
            <p:ph type="body" idx="4294967295"/>
          </p:nvPr>
        </p:nvSpPr>
        <p:spPr>
          <a:xfrm>
            <a:off x="457200" y="1371600"/>
            <a:ext cx="8229600" cy="4350774"/>
          </a:xfrm>
          <a:prstGeom prst="rect">
            <a:avLst/>
          </a:prstGeom>
        </p:spPr>
        <p:txBody>
          <a:bodyPr/>
          <a:lstStyle/>
          <a:p>
            <a:pPr marL="0" indent="0">
              <a:spcBef>
                <a:spcPts val="0"/>
              </a:spcBef>
              <a:spcAft>
                <a:spcPts val="1200"/>
              </a:spcAft>
              <a:buClrTx/>
              <a:buSzTx/>
              <a:buNone/>
              <a:defRPr sz="2500">
                <a:effectLst>
                  <a:outerShdw blurRad="38100" dist="25400" dir="5400000" rotWithShape="0">
                    <a:srgbClr val="000000">
                      <a:alpha val="25000"/>
                    </a:srgbClr>
                  </a:outerShdw>
                </a:effectLst>
              </a:defRPr>
            </a:pPr>
            <a:r>
              <a:rPr lang="en-US" sz="2200" dirty="0">
                <a:solidFill>
                  <a:schemeClr val="bg1"/>
                </a:solidFill>
                <a:latin typeface="Lucida Sans Unicode" panose="020B0602030504020204" pitchFamily="34" charset="0"/>
                <a:cs typeface="Lucida Sans Unicode" panose="020B0602030504020204" pitchFamily="34" charset="0"/>
              </a:rPr>
              <a:t>Vapes, vaporizers, vape pens, hookah pens, electronic cigarettes (e-cigarettes or e-cigs), and e-pipes are some of the many terms used to describe electronic nicotine delivery systems (ENDS).</a:t>
            </a:r>
          </a:p>
          <a:p>
            <a:pPr marL="0" indent="0">
              <a:spcBef>
                <a:spcPts val="0"/>
              </a:spcBef>
              <a:spcAft>
                <a:spcPts val="1200"/>
              </a:spcAft>
              <a:buClrTx/>
              <a:buSzTx/>
              <a:buNone/>
              <a:defRPr sz="2500">
                <a:effectLst>
                  <a:outerShdw blurRad="38100" dist="25400" dir="5400000" rotWithShape="0">
                    <a:srgbClr val="000000">
                      <a:alpha val="25000"/>
                    </a:srgbClr>
                  </a:outerShdw>
                </a:effectLst>
              </a:defRPr>
            </a:pPr>
            <a:r>
              <a:rPr lang="en-US" sz="2200" dirty="0">
                <a:solidFill>
                  <a:schemeClr val="bg1"/>
                </a:solidFill>
                <a:latin typeface="Lucida Sans Unicode" panose="020B0602030504020204" pitchFamily="34" charset="0"/>
                <a:cs typeface="Lucida Sans Unicode" panose="020B0602030504020204" pitchFamily="34" charset="0"/>
              </a:rPr>
              <a:t>ENDS are noncombustible tobacco products.</a:t>
            </a:r>
          </a:p>
          <a:p>
            <a:pPr marL="0" indent="0">
              <a:spcBef>
                <a:spcPts val="0"/>
              </a:spcBef>
              <a:spcAft>
                <a:spcPts val="6000"/>
              </a:spcAft>
              <a:buClrTx/>
              <a:buSzTx/>
              <a:buNone/>
              <a:defRPr sz="2500">
                <a:effectLst>
                  <a:outerShdw blurRad="38100" dist="25400" dir="5400000" rotWithShape="0">
                    <a:srgbClr val="000000">
                      <a:alpha val="25000"/>
                    </a:srgbClr>
                  </a:outerShdw>
                </a:effectLst>
              </a:defRPr>
            </a:pPr>
            <a:r>
              <a:rPr lang="en-US" sz="2200" dirty="0">
                <a:solidFill>
                  <a:schemeClr val="bg1"/>
                </a:solidFill>
                <a:latin typeface="Lucida Sans Unicode" panose="020B0602030504020204" pitchFamily="34" charset="0"/>
                <a:cs typeface="Lucida Sans Unicode" panose="020B0602030504020204" pitchFamily="34" charset="0"/>
              </a:rPr>
              <a:t>These products use an "e-liquid" that may contain nicotine, as well as varying compositions of flavorings, propylene glycol, vegetable glycerin, and other ingredients.  The liquid is heated to create an aerosol that the user inhales.</a:t>
            </a:r>
          </a:p>
          <a:p>
            <a:pPr marL="0" indent="0" algn="r">
              <a:spcBef>
                <a:spcPts val="0"/>
              </a:spcBef>
              <a:buClrTx/>
              <a:buSzTx/>
              <a:buNone/>
              <a:defRPr sz="2300">
                <a:effectLst>
                  <a:outerShdw blurRad="38100" dist="25400" dir="5400000" rotWithShape="0">
                    <a:srgbClr val="000000">
                      <a:alpha val="25000"/>
                    </a:srgbClr>
                  </a:outerShdw>
                </a:effectLst>
              </a:defRPr>
            </a:pPr>
            <a:r>
              <a:rPr lang="en-US" sz="1400" dirty="0">
                <a:solidFill>
                  <a:schemeClr val="accent3"/>
                </a:solidFill>
                <a:latin typeface="Lucida Sans Unicode" panose="020B0602030504020204" pitchFamily="34" charset="0"/>
                <a:cs typeface="Lucida Sans Unicode" panose="020B0602030504020204" pitchFamily="34" charset="0"/>
              </a:rPr>
              <a:t>Source: </a:t>
            </a:r>
            <a:r>
              <a:rPr lang="en-US" sz="1400" dirty="0" err="1">
                <a:solidFill>
                  <a:schemeClr val="accent3"/>
                </a:solidFill>
                <a:latin typeface="Lucida Sans Unicode" panose="020B0602030504020204" pitchFamily="34" charset="0"/>
                <a:cs typeface="Lucida Sans Unicode" panose="020B0602030504020204" pitchFamily="34" charset="0"/>
              </a:rPr>
              <a:t>fda.Gov</a:t>
            </a:r>
            <a:endParaRPr lang="en-US" sz="1400" dirty="0">
              <a:solidFill>
                <a:schemeClr val="accent3"/>
              </a:solidFill>
              <a:latin typeface="Lucida Sans Unicode" panose="020B0602030504020204" pitchFamily="34" charset="0"/>
              <a:cs typeface="Lucida Sans Unicode" panose="020B0602030504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What many of us call a “vapor” the CDC and other professionals reference as an aerosol.  This is what is inhaled by the user when they take a draw on the vape similar to how they would take a draw from a regular tobacco cigarette.…"/>
          <p:cNvSpPr txBox="1">
            <a:spLocks noGrp="1"/>
          </p:cNvSpPr>
          <p:nvPr>
            <p:ph type="body" sz="half" idx="1"/>
          </p:nvPr>
        </p:nvSpPr>
        <p:spPr>
          <a:xfrm>
            <a:off x="457200" y="1280160"/>
            <a:ext cx="8229600" cy="2210292"/>
          </a:xfrm>
          <a:prstGeom prst="rect">
            <a:avLst/>
          </a:prstGeom>
        </p:spPr>
        <p:txBody>
          <a:bodyPr/>
          <a:lstStyle/>
          <a:p>
            <a:pPr marL="0" marR="64007" indent="0">
              <a:spcBef>
                <a:spcPts val="0"/>
              </a:spcBef>
              <a:spcAft>
                <a:spcPts val="1200"/>
              </a:spcAft>
              <a:buClrTx/>
              <a:buSzTx/>
              <a:buNone/>
              <a:defRPr sz="2700"/>
            </a:pPr>
            <a:r>
              <a:rPr sz="2200" dirty="0"/>
              <a:t>What many of us call a </a:t>
            </a:r>
            <a:r>
              <a:rPr lang="en-US" sz="2200" dirty="0"/>
              <a:t>"</a:t>
            </a:r>
            <a:r>
              <a:rPr sz="2200" dirty="0"/>
              <a:t>vapor</a:t>
            </a:r>
            <a:r>
              <a:rPr lang="en-US" sz="2200" dirty="0"/>
              <a:t>"</a:t>
            </a:r>
            <a:r>
              <a:rPr sz="2200" dirty="0"/>
              <a:t> the CDC and other professionals reference as an aerosol.</a:t>
            </a:r>
            <a:r>
              <a:rPr lang="en-US" sz="2200" dirty="0"/>
              <a:t>  </a:t>
            </a:r>
            <a:r>
              <a:rPr sz="2200" dirty="0"/>
              <a:t>This is what is inhaled by the user when they take a draw on the vape similar to how they would take a draw from a regular tobacco cigarette.</a:t>
            </a:r>
          </a:p>
          <a:p>
            <a:pPr marL="0" marR="64007" indent="0">
              <a:spcBef>
                <a:spcPts val="0"/>
              </a:spcBef>
              <a:spcAft>
                <a:spcPts val="1200"/>
              </a:spcAft>
              <a:buClrTx/>
              <a:buSzTx/>
              <a:buNone/>
              <a:defRPr sz="2700"/>
            </a:pPr>
            <a:r>
              <a:rPr sz="2200" dirty="0"/>
              <a:t>In other words</a:t>
            </a:r>
            <a:r>
              <a:rPr lang="en-US" sz="2200" dirty="0"/>
              <a:t>,</a:t>
            </a:r>
            <a:r>
              <a:rPr sz="2200" dirty="0"/>
              <a:t> the </a:t>
            </a:r>
            <a:r>
              <a:rPr lang="en-US" sz="2200" dirty="0"/>
              <a:t>"</a:t>
            </a:r>
            <a:r>
              <a:rPr sz="2200" dirty="0"/>
              <a:t>vapor</a:t>
            </a:r>
            <a:r>
              <a:rPr lang="en-US" sz="2200" dirty="0"/>
              <a:t>"</a:t>
            </a:r>
            <a:r>
              <a:rPr sz="2200" dirty="0"/>
              <a:t> is actually an </a:t>
            </a:r>
            <a:r>
              <a:rPr lang="en-US" sz="2200" dirty="0"/>
              <a:t>"</a:t>
            </a:r>
            <a:r>
              <a:rPr sz="2200" dirty="0"/>
              <a:t>aerosol</a:t>
            </a:r>
            <a:r>
              <a:rPr lang="en-US" sz="2200" dirty="0"/>
              <a:t>."</a:t>
            </a:r>
            <a:endParaRPr sz="2200" dirty="0"/>
          </a:p>
        </p:txBody>
      </p:sp>
      <p:sp>
        <p:nvSpPr>
          <p:cNvPr id="195" name="Vapor Aerosol Questions"/>
          <p:cNvSpPr txBox="1">
            <a:spLocks noGrp="1"/>
          </p:cNvSpPr>
          <p:nvPr>
            <p:ph type="title"/>
          </p:nvPr>
        </p:nvSpPr>
        <p:spPr>
          <a:xfrm>
            <a:off x="0" y="0"/>
            <a:ext cx="9144000" cy="1160206"/>
          </a:xfrm>
          <a:prstGeom prst="rect">
            <a:avLst/>
          </a:prstGeom>
        </p:spPr>
        <p:txBody>
          <a:bodyPr>
            <a:normAutofit/>
          </a:bodyPr>
          <a:lstStyle>
            <a:lvl1pPr algn="ctr">
              <a:defRPr>
                <a:solidFill>
                  <a:srgbClr val="FFD479"/>
                </a:solidFill>
              </a:defRPr>
            </a:lvl1pPr>
          </a:lstStyle>
          <a:p>
            <a:r>
              <a:rPr sz="3600" b="1" dirty="0">
                <a:solidFill>
                  <a:schemeClr val="accent3"/>
                </a:solidFill>
              </a:rPr>
              <a:t>Vapor Aerosol Questions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he e-cigarette aerosol that users breathe from the device and exhale can contain harmful and potentially harmful substances, including:…"/>
          <p:cNvSpPr txBox="1">
            <a:spLocks noGrp="1"/>
          </p:cNvSpPr>
          <p:nvPr>
            <p:ph type="body" sz="half" idx="1"/>
          </p:nvPr>
        </p:nvSpPr>
        <p:spPr>
          <a:xfrm>
            <a:off x="457200" y="1097279"/>
            <a:ext cx="8229600" cy="5254359"/>
          </a:xfrm>
          <a:prstGeom prst="rect">
            <a:avLst/>
          </a:prstGeom>
        </p:spPr>
        <p:txBody>
          <a:bodyPr/>
          <a:lstStyle/>
          <a:p>
            <a:pPr marL="0" marR="64007" indent="0">
              <a:spcBef>
                <a:spcPts val="0"/>
              </a:spcBef>
              <a:spcAft>
                <a:spcPts val="600"/>
              </a:spcAft>
              <a:buClrTx/>
              <a:buSzTx/>
              <a:buNone/>
              <a:defRPr sz="2000"/>
            </a:pPr>
            <a:r>
              <a:rPr dirty="0"/>
              <a:t>The e-cigarette aerosol that users breathe from the device and exhale can contain harmful and potentially harmful substances, including:</a:t>
            </a:r>
          </a:p>
          <a:p>
            <a:pPr marL="685800" marR="64007" indent="-228600">
              <a:spcBef>
                <a:spcPts val="0"/>
              </a:spcBef>
              <a:spcAft>
                <a:spcPts val="600"/>
              </a:spcAft>
              <a:buClr>
                <a:schemeClr val="accent2"/>
              </a:buClr>
              <a:buSzPct val="100000"/>
              <a:buFont typeface="Wingdings" panose="05000000000000000000" pitchFamily="2" charset="2"/>
              <a:buChar char="§"/>
              <a:defRPr sz="2000"/>
            </a:pPr>
            <a:r>
              <a:rPr dirty="0"/>
              <a:t>Nicotine</a:t>
            </a:r>
          </a:p>
          <a:p>
            <a:pPr marL="685800" marR="64007" indent="-228600">
              <a:spcBef>
                <a:spcPts val="0"/>
              </a:spcBef>
              <a:spcAft>
                <a:spcPts val="600"/>
              </a:spcAft>
              <a:buClr>
                <a:schemeClr val="accent2"/>
              </a:buClr>
              <a:buSzPct val="100000"/>
              <a:buFont typeface="Wingdings" panose="05000000000000000000" pitchFamily="2" charset="2"/>
              <a:buChar char="§"/>
              <a:defRPr sz="2000"/>
            </a:pPr>
            <a:r>
              <a:rPr dirty="0"/>
              <a:t>Ultrafine particles that can be inhaled deep into the lungs</a:t>
            </a:r>
          </a:p>
          <a:p>
            <a:pPr marL="685800" marR="64007" indent="-228600">
              <a:spcBef>
                <a:spcPts val="0"/>
              </a:spcBef>
              <a:spcAft>
                <a:spcPts val="600"/>
              </a:spcAft>
              <a:buClr>
                <a:schemeClr val="accent2"/>
              </a:buClr>
              <a:buSzPct val="100000"/>
              <a:buFont typeface="Wingdings" panose="05000000000000000000" pitchFamily="2" charset="2"/>
              <a:buChar char="§"/>
              <a:defRPr sz="2000"/>
            </a:pPr>
            <a:r>
              <a:rPr dirty="0"/>
              <a:t>Flavoring such as </a:t>
            </a:r>
            <a:r>
              <a:rPr dirty="0" err="1"/>
              <a:t>diacetyl</a:t>
            </a:r>
            <a:r>
              <a:rPr dirty="0"/>
              <a:t>, a chemical linked to a serious lung disease</a:t>
            </a:r>
          </a:p>
          <a:p>
            <a:pPr marL="685800" marR="64007" indent="-228600">
              <a:spcBef>
                <a:spcPts val="0"/>
              </a:spcBef>
              <a:spcAft>
                <a:spcPts val="600"/>
              </a:spcAft>
              <a:buClr>
                <a:schemeClr val="accent2"/>
              </a:buClr>
              <a:buSzPct val="100000"/>
              <a:buFont typeface="Wingdings" panose="05000000000000000000" pitchFamily="2" charset="2"/>
              <a:buChar char="§"/>
              <a:defRPr sz="2000"/>
            </a:pPr>
            <a:r>
              <a:rPr dirty="0"/>
              <a:t>Volatile organic compounds</a:t>
            </a:r>
          </a:p>
          <a:p>
            <a:pPr marL="685800" marR="64007" indent="-228600">
              <a:spcBef>
                <a:spcPts val="0"/>
              </a:spcBef>
              <a:spcAft>
                <a:spcPts val="600"/>
              </a:spcAft>
              <a:buClr>
                <a:schemeClr val="accent2"/>
              </a:buClr>
              <a:buSzPct val="100000"/>
              <a:buFont typeface="Wingdings" panose="05000000000000000000" pitchFamily="2" charset="2"/>
              <a:buChar char="§"/>
              <a:defRPr sz="2000"/>
            </a:pPr>
            <a:r>
              <a:rPr dirty="0"/>
              <a:t>Cancer-causing chemicals</a:t>
            </a:r>
          </a:p>
          <a:p>
            <a:pPr marL="685800" marR="64007" indent="-228600">
              <a:spcBef>
                <a:spcPts val="0"/>
              </a:spcBef>
              <a:spcAft>
                <a:spcPts val="1200"/>
              </a:spcAft>
              <a:buClr>
                <a:schemeClr val="accent2"/>
              </a:buClr>
              <a:buSzPct val="100000"/>
              <a:buFont typeface="Wingdings" panose="05000000000000000000" pitchFamily="2" charset="2"/>
              <a:buChar char="§"/>
              <a:defRPr sz="2000"/>
            </a:pPr>
            <a:r>
              <a:rPr dirty="0"/>
              <a:t>Heavy metals such as nickel, tin, and lead</a:t>
            </a:r>
          </a:p>
          <a:p>
            <a:pPr marL="0" marR="64007" indent="0">
              <a:spcBef>
                <a:spcPts val="0"/>
              </a:spcBef>
              <a:spcAft>
                <a:spcPts val="2400"/>
              </a:spcAft>
              <a:buClrTx/>
              <a:buSzTx/>
              <a:buNone/>
              <a:defRPr sz="2000"/>
            </a:pPr>
            <a:r>
              <a:rPr dirty="0"/>
              <a:t>It is difficult for consumers to know what e-cigarette products contain. </a:t>
            </a:r>
            <a:r>
              <a:rPr lang="en-US" dirty="0"/>
              <a:t> </a:t>
            </a:r>
            <a:r>
              <a:rPr dirty="0"/>
              <a:t>For example, some e-cigarettes marketed as containing </a:t>
            </a:r>
            <a:r>
              <a:rPr lang="en-US" dirty="0"/>
              <a:t>0% </a:t>
            </a:r>
            <a:r>
              <a:rPr dirty="0"/>
              <a:t>nicotine have been found to contain nicotine.</a:t>
            </a:r>
          </a:p>
          <a:p>
            <a:pPr marL="0" marR="64007" lvl="8" indent="1828800" algn="r">
              <a:buClrTx/>
              <a:buSzTx/>
              <a:buNone/>
              <a:defRPr sz="1900">
                <a:solidFill>
                  <a:srgbClr val="FFD479"/>
                </a:solidFill>
              </a:defRPr>
            </a:pPr>
            <a:r>
              <a:rPr sz="1400" dirty="0">
                <a:solidFill>
                  <a:schemeClr val="accent3"/>
                </a:solidFill>
              </a:rPr>
              <a:t>Source: cdc.gov</a:t>
            </a:r>
          </a:p>
        </p:txBody>
      </p:sp>
      <p:sp>
        <p:nvSpPr>
          <p:cNvPr id="199" name="What is e-cigarette aerosol ?"/>
          <p:cNvSpPr txBox="1">
            <a:spLocks noGrp="1"/>
          </p:cNvSpPr>
          <p:nvPr>
            <p:ph type="title"/>
          </p:nvPr>
        </p:nvSpPr>
        <p:spPr>
          <a:xfrm>
            <a:off x="0" y="0"/>
            <a:ext cx="9144000" cy="1097280"/>
          </a:xfrm>
          <a:prstGeom prst="rect">
            <a:avLst/>
          </a:prstGeom>
        </p:spPr>
        <p:txBody>
          <a:bodyPr>
            <a:normAutofit/>
          </a:bodyPr>
          <a:lstStyle>
            <a:lvl1pPr algn="ctr">
              <a:defRPr>
                <a:solidFill>
                  <a:srgbClr val="FFD479"/>
                </a:solidFill>
              </a:defRPr>
            </a:lvl1pPr>
          </a:lstStyle>
          <a:p>
            <a:r>
              <a:rPr sz="3600" b="1" dirty="0">
                <a:solidFill>
                  <a:schemeClr val="accent3"/>
                </a:solidFill>
              </a:rPr>
              <a:t>What </a:t>
            </a:r>
            <a:r>
              <a:rPr lang="en-US" sz="3600" b="1" dirty="0">
                <a:solidFill>
                  <a:schemeClr val="accent3"/>
                </a:solidFill>
              </a:rPr>
              <a:t>I</a:t>
            </a:r>
            <a:r>
              <a:rPr sz="3600" b="1" dirty="0">
                <a:solidFill>
                  <a:schemeClr val="accent3"/>
                </a:solidFill>
              </a:rPr>
              <a:t>s </a:t>
            </a:r>
            <a:r>
              <a:rPr lang="en-US" sz="3600" b="1" dirty="0">
                <a:solidFill>
                  <a:schemeClr val="accent3"/>
                </a:solidFill>
              </a:rPr>
              <a:t>E</a:t>
            </a:r>
            <a:r>
              <a:rPr sz="3600" b="1" dirty="0">
                <a:solidFill>
                  <a:schemeClr val="accent3"/>
                </a:solidFill>
              </a:rPr>
              <a:t>-cigarette </a:t>
            </a:r>
            <a:r>
              <a:rPr lang="en-US" sz="3600" b="1" dirty="0">
                <a:solidFill>
                  <a:schemeClr val="accent3"/>
                </a:solidFill>
              </a:rPr>
              <a:t>A</a:t>
            </a:r>
            <a:r>
              <a:rPr sz="3600" b="1" dirty="0">
                <a:solidFill>
                  <a:schemeClr val="accent3"/>
                </a:solidFill>
              </a:rPr>
              <a:t>erosol?</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Vape Pen aka E-Cigarette"/>
          <p:cNvSpPr txBox="1">
            <a:spLocks noGrp="1"/>
          </p:cNvSpPr>
          <p:nvPr>
            <p:ph type="title"/>
          </p:nvPr>
        </p:nvSpPr>
        <p:spPr>
          <a:xfrm>
            <a:off x="0" y="-1"/>
            <a:ext cx="9144001" cy="1406013"/>
          </a:xfrm>
          <a:prstGeom prst="rect">
            <a:avLst/>
          </a:prstGeom>
        </p:spPr>
        <p:txBody>
          <a:bodyPr>
            <a:normAutofit/>
          </a:bodyPr>
          <a:lstStyle>
            <a:lvl1pPr algn="ctr">
              <a:defRPr>
                <a:solidFill>
                  <a:srgbClr val="FFD479"/>
                </a:solidFill>
              </a:defRPr>
            </a:lvl1pPr>
          </a:lstStyle>
          <a:p>
            <a:r>
              <a:rPr sz="3600" b="1" dirty="0">
                <a:solidFill>
                  <a:schemeClr val="accent3"/>
                </a:solidFill>
              </a:rPr>
              <a:t>Vape Pen </a:t>
            </a:r>
            <a:r>
              <a:rPr lang="en-US" sz="3600" b="1" dirty="0">
                <a:solidFill>
                  <a:schemeClr val="accent3"/>
                </a:solidFill>
              </a:rPr>
              <a:t>(AKA</a:t>
            </a:r>
            <a:r>
              <a:rPr sz="3600" b="1" dirty="0">
                <a:solidFill>
                  <a:schemeClr val="accent3"/>
                </a:solidFill>
              </a:rPr>
              <a:t> E-Cigarette</a:t>
            </a:r>
            <a:r>
              <a:rPr lang="en-US" sz="3600" b="1" dirty="0">
                <a:solidFill>
                  <a:schemeClr val="accent3"/>
                </a:solidFill>
              </a:rPr>
              <a:t>)</a:t>
            </a:r>
            <a:endParaRPr sz="3600" b="1" dirty="0">
              <a:solidFill>
                <a:schemeClr val="accent3"/>
              </a:solidFill>
            </a:endParaRPr>
          </a:p>
        </p:txBody>
      </p:sp>
      <p:pic>
        <p:nvPicPr>
          <p:cNvPr id="203" name="shutterstock_194242568.jpg" descr="shutterstock_194242568.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202338" y="1513104"/>
            <a:ext cx="6739323" cy="3871108"/>
          </a:xfrm>
          <a:prstGeom prst="rect">
            <a:avLst/>
          </a:prstGeom>
          <a:ln w="76200" cap="sq">
            <a:solidFill>
              <a:srgbClr val="EAEAEA"/>
            </a:solidFill>
            <a:miter/>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treet Level” Vape Pen Terms"/>
          <p:cNvSpPr txBox="1">
            <a:spLocks noGrp="1"/>
          </p:cNvSpPr>
          <p:nvPr>
            <p:ph type="title"/>
          </p:nvPr>
        </p:nvSpPr>
        <p:spPr>
          <a:xfrm>
            <a:off x="0" y="0"/>
            <a:ext cx="9144001" cy="1297858"/>
          </a:xfrm>
          <a:prstGeom prst="rect">
            <a:avLst/>
          </a:prstGeom>
        </p:spPr>
        <p:txBody>
          <a:bodyPr>
            <a:normAutofit/>
          </a:bodyPr>
          <a:lstStyle>
            <a:lvl1pPr algn="ctr">
              <a:defRPr sz="4500">
                <a:solidFill>
                  <a:srgbClr val="FFD479"/>
                </a:solidFill>
              </a:defRPr>
            </a:lvl1pPr>
          </a:lstStyle>
          <a:p>
            <a:r>
              <a:rPr lang="en-US" sz="3600" b="1" dirty="0">
                <a:solidFill>
                  <a:schemeClr val="accent3"/>
                </a:solidFill>
              </a:rPr>
              <a:t>"</a:t>
            </a:r>
            <a:r>
              <a:rPr sz="3600" b="1" dirty="0">
                <a:solidFill>
                  <a:schemeClr val="accent3"/>
                </a:solidFill>
              </a:rPr>
              <a:t>Street</a:t>
            </a:r>
            <a:r>
              <a:rPr lang="en-US" sz="3600" b="1" dirty="0">
                <a:solidFill>
                  <a:schemeClr val="accent3"/>
                </a:solidFill>
              </a:rPr>
              <a:t>-</a:t>
            </a:r>
            <a:r>
              <a:rPr sz="3600" b="1" dirty="0">
                <a:solidFill>
                  <a:schemeClr val="accent3"/>
                </a:solidFill>
              </a:rPr>
              <a:t>Level</a:t>
            </a:r>
            <a:r>
              <a:rPr lang="en-US" sz="3600" b="1" dirty="0">
                <a:solidFill>
                  <a:schemeClr val="accent3"/>
                </a:solidFill>
              </a:rPr>
              <a:t>"</a:t>
            </a:r>
            <a:r>
              <a:rPr sz="3600" b="1" dirty="0">
                <a:solidFill>
                  <a:schemeClr val="accent3"/>
                </a:solidFill>
              </a:rPr>
              <a:t> </a:t>
            </a:r>
            <a:r>
              <a:rPr lang="en-US" sz="3600" b="1" dirty="0">
                <a:solidFill>
                  <a:schemeClr val="accent3"/>
                </a:solidFill>
              </a:rPr>
              <a:t>Terms for </a:t>
            </a:r>
            <a:r>
              <a:rPr sz="3600" b="1" dirty="0">
                <a:solidFill>
                  <a:schemeClr val="accent3"/>
                </a:solidFill>
              </a:rPr>
              <a:t>Vape Pens</a:t>
            </a:r>
          </a:p>
        </p:txBody>
      </p:sp>
      <p:sp>
        <p:nvSpPr>
          <p:cNvPr id="212" name="E cigarette (E cig) or Electronic cigarette-           Is what we know to be a “vape pen”…"/>
          <p:cNvSpPr txBox="1">
            <a:spLocks noGrp="1"/>
          </p:cNvSpPr>
          <p:nvPr>
            <p:ph type="body" idx="4294967295"/>
          </p:nvPr>
        </p:nvSpPr>
        <p:spPr>
          <a:xfrm>
            <a:off x="457200" y="1371601"/>
            <a:ext cx="8229600" cy="3662516"/>
          </a:xfrm>
          <a:prstGeom prst="rect">
            <a:avLst/>
          </a:prstGeom>
        </p:spPr>
        <p:txBody>
          <a:bodyPr/>
          <a:lstStyle/>
          <a:p>
            <a:pPr marL="342900" indent="-342900">
              <a:spcBef>
                <a:spcPts val="0"/>
              </a:spcBef>
              <a:spcAft>
                <a:spcPts val="1200"/>
              </a:spcAft>
              <a:buClr>
                <a:schemeClr val="accent2"/>
              </a:buClr>
              <a:buSzPct val="100000"/>
              <a:buFont typeface="Wingdings" panose="05000000000000000000" pitchFamily="2" charset="2"/>
              <a:buChar char="§"/>
              <a:defRPr sz="2800"/>
            </a:pPr>
            <a:r>
              <a:rPr sz="2200" b="1" dirty="0">
                <a:solidFill>
                  <a:schemeClr val="accent3"/>
                </a:solidFill>
              </a:rPr>
              <a:t>E</a:t>
            </a:r>
            <a:r>
              <a:rPr lang="en-US" sz="2200" b="1" dirty="0">
                <a:solidFill>
                  <a:schemeClr val="accent3"/>
                </a:solidFill>
              </a:rPr>
              <a:t>-</a:t>
            </a:r>
            <a:r>
              <a:rPr sz="2200" b="1" dirty="0">
                <a:solidFill>
                  <a:schemeClr val="accent3"/>
                </a:solidFill>
              </a:rPr>
              <a:t>cigarette (E</a:t>
            </a:r>
            <a:r>
              <a:rPr lang="en-US" sz="2200" b="1" dirty="0">
                <a:solidFill>
                  <a:schemeClr val="accent3"/>
                </a:solidFill>
              </a:rPr>
              <a:t>-</a:t>
            </a:r>
            <a:r>
              <a:rPr sz="2200" b="1" dirty="0">
                <a:solidFill>
                  <a:schemeClr val="accent3"/>
                </a:solidFill>
              </a:rPr>
              <a:t>cig) or Electronic </a:t>
            </a:r>
            <a:r>
              <a:rPr lang="en-US" sz="2200" b="1" dirty="0">
                <a:solidFill>
                  <a:schemeClr val="accent3"/>
                </a:solidFill>
              </a:rPr>
              <a:t>C</a:t>
            </a:r>
            <a:r>
              <a:rPr sz="2200" b="1" dirty="0">
                <a:solidFill>
                  <a:schemeClr val="accent3"/>
                </a:solidFill>
              </a:rPr>
              <a:t>igarette</a:t>
            </a:r>
            <a:r>
              <a:rPr lang="en-US" sz="2200" b="1" dirty="0">
                <a:solidFill>
                  <a:schemeClr val="accent3"/>
                </a:solidFill>
              </a:rPr>
              <a:t> –</a:t>
            </a:r>
            <a:r>
              <a:rPr lang="en-US" sz="2200" dirty="0"/>
              <a:t> the device</a:t>
            </a:r>
            <a:r>
              <a:rPr sz="2200" dirty="0"/>
              <a:t> we know </a:t>
            </a:r>
            <a:r>
              <a:rPr lang="en-US" sz="2200" dirty="0"/>
              <a:t>as </a:t>
            </a:r>
            <a:r>
              <a:rPr sz="2200" dirty="0"/>
              <a:t>a </a:t>
            </a:r>
            <a:r>
              <a:rPr lang="en-US" sz="2200" dirty="0"/>
              <a:t>"vape pen"</a:t>
            </a:r>
            <a:endParaRPr sz="2200" dirty="0"/>
          </a:p>
          <a:p>
            <a:pPr marL="342900" indent="-342900">
              <a:spcBef>
                <a:spcPts val="0"/>
              </a:spcBef>
              <a:spcAft>
                <a:spcPts val="1200"/>
              </a:spcAft>
              <a:buClr>
                <a:schemeClr val="accent2"/>
              </a:buClr>
              <a:buSzPct val="100000"/>
              <a:buFont typeface="Wingdings" panose="05000000000000000000" pitchFamily="2" charset="2"/>
              <a:buChar char="§"/>
              <a:defRPr sz="2800"/>
            </a:pPr>
            <a:r>
              <a:rPr sz="2200" b="1" dirty="0">
                <a:solidFill>
                  <a:schemeClr val="accent3"/>
                </a:solidFill>
              </a:rPr>
              <a:t>Dab </a:t>
            </a:r>
            <a:r>
              <a:rPr lang="en-US" sz="2200" b="1" dirty="0">
                <a:solidFill>
                  <a:schemeClr val="accent3"/>
                </a:solidFill>
              </a:rPr>
              <a:t>P</a:t>
            </a:r>
            <a:r>
              <a:rPr sz="2200" b="1" dirty="0">
                <a:solidFill>
                  <a:schemeClr val="accent3"/>
                </a:solidFill>
              </a:rPr>
              <a:t>en</a:t>
            </a:r>
            <a:r>
              <a:rPr lang="en-US" sz="2200" b="1" dirty="0">
                <a:solidFill>
                  <a:schemeClr val="accent3"/>
                </a:solidFill>
              </a:rPr>
              <a:t> </a:t>
            </a:r>
            <a:r>
              <a:rPr sz="2200" b="1" dirty="0">
                <a:solidFill>
                  <a:schemeClr val="accent3"/>
                </a:solidFill>
              </a:rPr>
              <a:t>-</a:t>
            </a:r>
            <a:r>
              <a:rPr lang="en-US" sz="2200" dirty="0">
                <a:solidFill>
                  <a:srgbClr val="FFD479"/>
                </a:solidFill>
              </a:rPr>
              <a:t> </a:t>
            </a:r>
            <a:r>
              <a:rPr lang="en-US" sz="2200" dirty="0"/>
              <a:t>a</a:t>
            </a:r>
            <a:r>
              <a:rPr sz="2200" dirty="0"/>
              <a:t> device used for the consumption of marijuana concentrates.  Dab pens can look like standard nicotine vape pens.</a:t>
            </a:r>
          </a:p>
          <a:p>
            <a:pPr marL="342900" indent="-342900">
              <a:spcBef>
                <a:spcPts val="0"/>
              </a:spcBef>
              <a:spcAft>
                <a:spcPts val="2400"/>
              </a:spcAft>
              <a:buClr>
                <a:schemeClr val="accent2"/>
              </a:buClr>
              <a:buSzPct val="100000"/>
              <a:buFont typeface="Wingdings" panose="05000000000000000000" pitchFamily="2" charset="2"/>
              <a:buChar char="§"/>
              <a:defRPr sz="2800"/>
            </a:pPr>
            <a:r>
              <a:rPr sz="2200" b="1" dirty="0">
                <a:solidFill>
                  <a:schemeClr val="accent3"/>
                </a:solidFill>
              </a:rPr>
              <a:t>MOD(</a:t>
            </a:r>
            <a:r>
              <a:rPr lang="en-US" sz="2200" b="1" dirty="0">
                <a:solidFill>
                  <a:schemeClr val="accent3"/>
                </a:solidFill>
              </a:rPr>
              <a:t>s</a:t>
            </a:r>
            <a:r>
              <a:rPr sz="2200" b="1" dirty="0">
                <a:solidFill>
                  <a:schemeClr val="accent3"/>
                </a:solidFill>
              </a:rPr>
              <a:t>)</a:t>
            </a:r>
            <a:r>
              <a:rPr lang="en-US" sz="2200" b="1" dirty="0">
                <a:solidFill>
                  <a:schemeClr val="accent3"/>
                </a:solidFill>
              </a:rPr>
              <a:t> –</a:t>
            </a:r>
            <a:r>
              <a:rPr lang="en-US" sz="2200" dirty="0">
                <a:solidFill>
                  <a:srgbClr val="FFD479"/>
                </a:solidFill>
              </a:rPr>
              <a:t> </a:t>
            </a:r>
            <a:r>
              <a:rPr lang="en-US" sz="2200" dirty="0">
                <a:solidFill>
                  <a:schemeClr val="bg1"/>
                </a:solidFill>
              </a:rPr>
              <a:t>a </a:t>
            </a:r>
            <a:r>
              <a:rPr lang="en-US" sz="2200" dirty="0"/>
              <a:t>l</a:t>
            </a:r>
            <a:r>
              <a:rPr sz="2200" dirty="0"/>
              <a:t>arger, bulkier, (modified) device that can include certain features or customizations</a:t>
            </a:r>
          </a:p>
          <a:p>
            <a:pPr marL="0" indent="0">
              <a:spcBef>
                <a:spcPts val="0"/>
              </a:spcBef>
              <a:spcAft>
                <a:spcPts val="1200"/>
              </a:spcAft>
              <a:buNone/>
              <a:defRPr sz="2800"/>
            </a:pPr>
            <a:r>
              <a:rPr sz="2200" dirty="0"/>
              <a:t>Keep in mind that vape terminology is </a:t>
            </a:r>
            <a:r>
              <a:rPr sz="2200" dirty="0">
                <a:solidFill>
                  <a:schemeClr val="accent3"/>
                </a:solidFill>
              </a:rPr>
              <a:t>person</a:t>
            </a:r>
            <a:r>
              <a:rPr lang="en-US" sz="2200" dirty="0">
                <a:solidFill>
                  <a:schemeClr val="accent3"/>
                </a:solidFill>
              </a:rPr>
              <a:t>-</a:t>
            </a:r>
            <a:r>
              <a:rPr sz="2200" dirty="0">
                <a:solidFill>
                  <a:schemeClr val="accent3"/>
                </a:solidFill>
              </a:rPr>
              <a:t>specific </a:t>
            </a:r>
            <a:r>
              <a:rPr sz="2200" dirty="0"/>
              <a:t>and can vary by individual </a:t>
            </a:r>
            <a:r>
              <a:rPr lang="en-US" sz="2200" dirty="0"/>
              <a:t>and</a:t>
            </a:r>
            <a:r>
              <a:rPr sz="2200" dirty="0"/>
              <a:t> region</a:t>
            </a:r>
            <a:r>
              <a:rPr lang="en-US" sz="2200" dirty="0"/>
              <a:t>.</a:t>
            </a:r>
            <a:endParaRPr sz="2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spTree>
  </p:cSld>
  <p:clrMapOvr>
    <a:masterClrMapping/>
  </p:clrMapOvr>
  <p:transition spd="med"/>
</p:sld>
</file>

<file path=ppt/theme/theme1.xml><?xml version="1.0" encoding="utf-8"?>
<a:theme xmlns:a="http://schemas.openxmlformats.org/drawingml/2006/main" name="Default">
  <a:themeElements>
    <a:clrScheme name="Custom 1">
      <a:dk1>
        <a:sysClr val="windowText" lastClr="000000"/>
      </a:dk1>
      <a:lt1>
        <a:sysClr val="window" lastClr="FFFFFF"/>
      </a:lt1>
      <a:dk2>
        <a:srgbClr val="44546A"/>
      </a:dk2>
      <a:lt2>
        <a:srgbClr val="E7E6E6"/>
      </a:lt2>
      <a:accent1>
        <a:srgbClr val="015B8C"/>
      </a:accent1>
      <a:accent2>
        <a:srgbClr val="A6D96E"/>
      </a:accent2>
      <a:accent3>
        <a:srgbClr val="FFB610"/>
      </a:accent3>
      <a:accent4>
        <a:srgbClr val="015B8C"/>
      </a:accent4>
      <a:accent5>
        <a:srgbClr val="A6D96E"/>
      </a:accent5>
      <a:accent6>
        <a:srgbClr val="FFB610"/>
      </a:accent6>
      <a:hlink>
        <a:srgbClr val="A6D96E"/>
      </a:hlink>
      <a:folHlink>
        <a:srgbClr val="A6D96E"/>
      </a:folHlink>
    </a:clrScheme>
    <a:fontScheme name="Default">
      <a:majorFont>
        <a:latin typeface="Helvetica Neue"/>
        <a:ea typeface="Helvetica Neue"/>
        <a:cs typeface="Helvetica Neue"/>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4999" cap="flat">
          <a:solidFill>
            <a:schemeClr val="accent1"/>
          </a:solidFill>
          <a:prstDash val="solid"/>
          <a:bevel/>
        </a:ln>
        <a:effectLst>
          <a:outerShdw blurRad="50800" dist="381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4999" cap="flat">
          <a:solidFill>
            <a:schemeClr val="accent1"/>
          </a:solidFill>
          <a:prstDash val="solid"/>
          <a:bevel/>
        </a:ln>
        <a:effectLst>
          <a:outerShdw blurRad="50800" dist="381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Default">
      <a:majorFont>
        <a:latin typeface="Helvetica Neue"/>
        <a:ea typeface="Helvetica Neue"/>
        <a:cs typeface="Helvetica Neue"/>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4999" cap="flat">
          <a:solidFill>
            <a:schemeClr val="accent1"/>
          </a:solidFill>
          <a:prstDash val="solid"/>
          <a:bevel/>
        </a:ln>
        <a:effectLst>
          <a:outerShdw blurRad="50800" dist="381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4999" cap="flat">
          <a:solidFill>
            <a:schemeClr val="accent1"/>
          </a:solidFill>
          <a:prstDash val="solid"/>
          <a:bevel/>
        </a:ln>
        <a:effectLst>
          <a:outerShdw blurRad="50800" dist="381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4A1730795E52F458B8AF06EC674C873" ma:contentTypeVersion="2" ma:contentTypeDescription="Create a new document." ma:contentTypeScope="" ma:versionID="3d918f60e95c247eae7e3d9025048d6d">
  <xsd:schema xmlns:xsd="http://www.w3.org/2001/XMLSchema" xmlns:xs="http://www.w3.org/2001/XMLSchema" xmlns:p="http://schemas.microsoft.com/office/2006/metadata/properties" xmlns:ns2="ffa51034-587b-41d9-b4f3-f5ed213aa525" targetNamespace="http://schemas.microsoft.com/office/2006/metadata/properties" ma:root="true" ma:fieldsID="6420c386266d35df5e403a54b0f7be7f" ns2:_="">
    <xsd:import namespace="ffa51034-587b-41d9-b4f3-f5ed213aa52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a51034-587b-41d9-b4f3-f5ed213aa5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B854A7-FD81-4577-B80B-7D4A1988C7E6}">
  <ds:schemaRefs>
    <ds:schemaRef ds:uri="http://schemas.microsoft.com/sharepoint/v3/contenttype/forms"/>
  </ds:schemaRefs>
</ds:datastoreItem>
</file>

<file path=customXml/itemProps2.xml><?xml version="1.0" encoding="utf-8"?>
<ds:datastoreItem xmlns:ds="http://schemas.openxmlformats.org/officeDocument/2006/customXml" ds:itemID="{31D7EA9C-C85B-49FB-9266-265949AB5C1B}"/>
</file>

<file path=customXml/itemProps3.xml><?xml version="1.0" encoding="utf-8"?>
<ds:datastoreItem xmlns:ds="http://schemas.openxmlformats.org/officeDocument/2006/customXml" ds:itemID="{CDA83C93-A309-4275-8090-4213CC7C1797}">
  <ds:schemaRefs>
    <ds:schemaRef ds:uri="http://schemas.microsoft.com/sharepoint/v3"/>
    <ds:schemaRef ds:uri="http://purl.org/dc/elements/1.1/"/>
    <ds:schemaRef ds:uri="http://schemas.openxmlformats.org/package/2006/metadata/core-properties"/>
    <ds:schemaRef ds:uri="1a23c09e-5010-4a1f-ae25-89261b8c98d4"/>
    <ds:schemaRef ds:uri="http://purl.org/dc/terms/"/>
    <ds:schemaRef ds:uri="http://schemas.microsoft.com/office/2006/documentManagement/types"/>
    <ds:schemaRef ds:uri="http://schemas.microsoft.com/office/infopath/2007/PartnerControls"/>
    <ds:schemaRef ds:uri="e32464e1-b864-474a-92e1-7b9b4910b434"/>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1971</TotalTime>
  <Words>2115</Words>
  <Application>Microsoft Office PowerPoint</Application>
  <PresentationFormat>On-screen Show (4:3)</PresentationFormat>
  <Paragraphs>174</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Helvetica Neue</vt:lpstr>
      <vt:lpstr>Lucida Sans Unicode</vt:lpstr>
      <vt:lpstr>Wingdings</vt:lpstr>
      <vt:lpstr>Wingdings 3</vt:lpstr>
      <vt:lpstr>Default</vt:lpstr>
      <vt:lpstr>PowerPoint Presentation</vt:lpstr>
      <vt:lpstr>HOUSEKEEPING</vt:lpstr>
      <vt:lpstr>Topics Highlighted in This Presentation</vt:lpstr>
      <vt:lpstr>VAPING</vt:lpstr>
      <vt:lpstr>What Is a Vape Pen ?</vt:lpstr>
      <vt:lpstr>Vapor Aerosol Questions</vt:lpstr>
      <vt:lpstr>What Is E-cigarette Aerosol?</vt:lpstr>
      <vt:lpstr>Vape Pen (AKA E-Cigarette)</vt:lpstr>
      <vt:lpstr>"Street-Level" Terms for Vape Pens</vt:lpstr>
      <vt:lpstr>Vape Cartridges, Batteries &amp; USB</vt:lpstr>
      <vt:lpstr>Harms to Teens</vt:lpstr>
      <vt:lpstr>More Harms To Youth</vt:lpstr>
      <vt:lpstr>Vape Pens / E-Cigs at a Glance</vt:lpstr>
      <vt:lpstr>Nicotine Addiction &amp; Withdrawal</vt:lpstr>
      <vt:lpstr>Vapes &amp; Vape Pod Systems</vt:lpstr>
      <vt:lpstr>Devices With Pods</vt:lpstr>
      <vt:lpstr>Self-Loading Vape Pods</vt:lpstr>
      <vt:lpstr>Preloaded Vape Devices</vt:lpstr>
      <vt:lpstr> Marijuana</vt:lpstr>
      <vt:lpstr>What Is Marijuana ?</vt:lpstr>
      <vt:lpstr>April 20 (4/20) Is Known As the National "Stoner" Holiday</vt:lpstr>
      <vt:lpstr>Marijuana Strains</vt:lpstr>
      <vt:lpstr>Cannabis Strains</vt:lpstr>
      <vt:lpstr>Marijuana Use &amp; Youth</vt:lpstr>
      <vt:lpstr>Marijuana Use &amp; Youth</vt:lpstr>
      <vt:lpstr>Ways to Ingest Marijuana</vt:lpstr>
      <vt:lpstr>New Forms of Marijuana</vt:lpstr>
      <vt:lpstr>Marijuana Concentrates AKA "Dabs"</vt:lpstr>
      <vt:lpstr>Marijuana Concentrates AKA "Dabs"</vt:lpstr>
      <vt:lpstr>Marijuana Shatter</vt:lpstr>
      <vt:lpstr>Dab Shatter Details</vt:lpstr>
      <vt:lpstr>Marijuana (THC) Vapes</vt:lpstr>
      <vt:lpstr>Marijuana Vapes</vt:lpstr>
      <vt:lpstr>Various cannabis vapes can use a leaf form while others can use an oil form.</vt:lpstr>
      <vt:lpstr>Vapes Are Also Being Used for Some CBD Products</vt:lpstr>
      <vt:lpstr>Vapes &amp; Marijuana More Common</vt:lpstr>
      <vt:lpstr>South Carolina Data</vt:lpstr>
      <vt:lpstr>South Carolina Data</vt:lpstr>
      <vt:lpstr>South Carolina Data</vt:lpstr>
      <vt:lpstr>South Carolina Data</vt:lpstr>
      <vt:lpstr>South Carolina Data</vt:lpstr>
      <vt:lpstr>South Carolina Data</vt:lpstr>
      <vt:lpstr>South Carolina Data</vt:lpstr>
      <vt:lpstr>South Carolina Data</vt:lpstr>
      <vt:lpstr>South Carolina Data</vt:lpstr>
      <vt:lpstr>Keep Yourself Vape Educated</vt:lpstr>
      <vt:lpstr>IN CLOSING</vt:lpstr>
      <vt:lpstr>Resources for Parents &amp; Professionals </vt:lpstr>
      <vt:lpstr>YOUR CONTACT INFO 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LaptopUser</dc:creator>
  <cp:lastModifiedBy>Michael George</cp:lastModifiedBy>
  <cp:revision>64</cp:revision>
  <dcterms:modified xsi:type="dcterms:W3CDTF">2020-12-18T19:28:05Z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0x01010074A1730795E52F458B8AF06EC674C873</vt:lpwstr>
  </property>
</Properties>
</file>